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71" r:id="rId6"/>
    <p:sldId id="257" r:id="rId7"/>
    <p:sldId id="258" r:id="rId8"/>
    <p:sldId id="262" r:id="rId9"/>
    <p:sldId id="259" r:id="rId10"/>
    <p:sldId id="260" r:id="rId11"/>
    <p:sldId id="264" r:id="rId12"/>
    <p:sldId id="263" r:id="rId13"/>
    <p:sldId id="265" r:id="rId14"/>
    <p:sldId id="266" r:id="rId15"/>
    <p:sldId id="267" r:id="rId16"/>
    <p:sldId id="270" r:id="rId17"/>
    <p:sldId id="261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CE9F"/>
    <a:srgbClr val="B87D00"/>
    <a:srgbClr val="F5A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9EDE9-1EDF-AA4A-85ED-05069EC814AD}" v="8" dt="2025-11-30T13:29:37.742"/>
    <p1510:client id="{755A99B8-D3AE-A318-D254-B62CD4C84759}" v="1" dt="2025-11-30T12:00:11.761"/>
    <p1510:client id="{836FD3C9-54F7-435C-ACDD-3EE46F83DD92}" v="3276" dt="2025-12-01T10:47:05.437"/>
    <p1510:client id="{8B6947D0-DDEB-E6DB-3F4F-B9BC1F042CC6}" v="15" dt="2025-11-30T15:30:54.041"/>
    <p1510:client id="{CD7F298E-92C6-498B-9F93-E4129AA8EA19}" v="1046" dt="2025-12-01T10:28:54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76516" autoAdjust="0"/>
  </p:normalViewPr>
  <p:slideViewPr>
    <p:cSldViewPr snapToGrid="0">
      <p:cViewPr varScale="1">
        <p:scale>
          <a:sx n="64" d="100"/>
          <a:sy n="64" d="100"/>
        </p:scale>
        <p:origin x="141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F5B546-B94E-4D0B-B47E-E164370BCB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9470E2-C553-41A8-B85E-B2E7D9140060}">
      <dgm:prSet/>
      <dgm:spPr/>
      <dgm:t>
        <a:bodyPr/>
        <a:lstStyle/>
        <a:p>
          <a:r>
            <a:rPr lang="en-US"/>
            <a:t>Fire detection and location estimation</a:t>
          </a:r>
        </a:p>
      </dgm:t>
    </dgm:pt>
    <dgm:pt modelId="{CD94CED1-F816-46F9-B891-BF6ED683D211}" type="parTrans" cxnId="{D0320FD4-29B7-4D8B-971B-BFEFA70A2931}">
      <dgm:prSet/>
      <dgm:spPr/>
      <dgm:t>
        <a:bodyPr/>
        <a:lstStyle/>
        <a:p>
          <a:endParaRPr lang="en-US"/>
        </a:p>
      </dgm:t>
    </dgm:pt>
    <dgm:pt modelId="{10C48E20-64FF-49B5-B811-C057991D7E25}" type="sibTrans" cxnId="{D0320FD4-29B7-4D8B-971B-BFEFA70A2931}">
      <dgm:prSet/>
      <dgm:spPr/>
      <dgm:t>
        <a:bodyPr/>
        <a:lstStyle/>
        <a:p>
          <a:endParaRPr lang="en-US"/>
        </a:p>
      </dgm:t>
    </dgm:pt>
    <dgm:pt modelId="{DCA30A0C-F7C6-4EF4-BC57-412E8F894B78}">
      <dgm:prSet/>
      <dgm:spPr/>
      <dgm:t>
        <a:bodyPr/>
        <a:lstStyle/>
        <a:p>
          <a:r>
            <a:rPr lang="en-US"/>
            <a:t>Monitoring crowds and vehicles</a:t>
          </a:r>
        </a:p>
      </dgm:t>
    </dgm:pt>
    <dgm:pt modelId="{5A65E066-2788-4418-A37F-8E9E5959237A}" type="parTrans" cxnId="{AD49BB3F-0D94-4477-B073-AF4174191237}">
      <dgm:prSet/>
      <dgm:spPr/>
      <dgm:t>
        <a:bodyPr/>
        <a:lstStyle/>
        <a:p>
          <a:endParaRPr lang="en-US"/>
        </a:p>
      </dgm:t>
    </dgm:pt>
    <dgm:pt modelId="{8F6D652B-EF74-4905-B1D1-15F29F00801B}" type="sibTrans" cxnId="{AD49BB3F-0D94-4477-B073-AF4174191237}">
      <dgm:prSet/>
      <dgm:spPr/>
      <dgm:t>
        <a:bodyPr/>
        <a:lstStyle/>
        <a:p>
          <a:endParaRPr lang="en-US"/>
        </a:p>
      </dgm:t>
    </dgm:pt>
    <dgm:pt modelId="{589CBBE9-6B4E-4D3F-8813-D614686DF652}">
      <dgm:prSet/>
      <dgm:spPr/>
      <dgm:t>
        <a:bodyPr/>
        <a:lstStyle/>
        <a:p>
          <a:r>
            <a:rPr lang="en-US"/>
            <a:t>User guidance with routes directed away from fire</a:t>
          </a:r>
        </a:p>
      </dgm:t>
    </dgm:pt>
    <dgm:pt modelId="{E0ED8C01-2F33-4BAC-A60B-CB950F9B3861}" type="parTrans" cxnId="{2E58F0E2-3426-4ED1-8A0C-595C39749D67}">
      <dgm:prSet/>
      <dgm:spPr/>
      <dgm:t>
        <a:bodyPr/>
        <a:lstStyle/>
        <a:p>
          <a:endParaRPr lang="en-US"/>
        </a:p>
      </dgm:t>
    </dgm:pt>
    <dgm:pt modelId="{57BAC064-91FA-429C-A4EC-62FE85E7D5C6}" type="sibTrans" cxnId="{2E58F0E2-3426-4ED1-8A0C-595C39749D67}">
      <dgm:prSet/>
      <dgm:spPr/>
      <dgm:t>
        <a:bodyPr/>
        <a:lstStyle/>
        <a:p>
          <a:endParaRPr lang="en-US"/>
        </a:p>
      </dgm:t>
    </dgm:pt>
    <dgm:pt modelId="{F689A346-DE7E-4E20-8BC7-C0CC0D6224B0}">
      <dgm:prSet/>
      <dgm:spPr/>
      <dgm:t>
        <a:bodyPr/>
        <a:lstStyle/>
        <a:p>
          <a:r>
            <a:rPr lang="en-US"/>
            <a:t>Administrator dashboard for system oversight</a:t>
          </a:r>
        </a:p>
      </dgm:t>
    </dgm:pt>
    <dgm:pt modelId="{77715E43-B98C-4F44-8F18-8F7CA2BACFE8}" type="parTrans" cxnId="{5B179FFA-9C53-4FCA-8424-CE2012BB7988}">
      <dgm:prSet/>
      <dgm:spPr/>
      <dgm:t>
        <a:bodyPr/>
        <a:lstStyle/>
        <a:p>
          <a:endParaRPr lang="en-US"/>
        </a:p>
      </dgm:t>
    </dgm:pt>
    <dgm:pt modelId="{50A9B0F2-768E-443A-99F3-DA6304723551}" type="sibTrans" cxnId="{5B179FFA-9C53-4FCA-8424-CE2012BB7988}">
      <dgm:prSet/>
      <dgm:spPr/>
      <dgm:t>
        <a:bodyPr/>
        <a:lstStyle/>
        <a:p>
          <a:endParaRPr lang="en-US"/>
        </a:p>
      </dgm:t>
    </dgm:pt>
    <dgm:pt modelId="{349FF3C3-C1E2-48EB-A4AE-ED72DC639EC2}">
      <dgm:prSet/>
      <dgm:spPr/>
      <dgm:t>
        <a:bodyPr/>
        <a:lstStyle/>
        <a:p>
          <a:r>
            <a:rPr lang="en-US"/>
            <a:t>Simulation of evacuation flows</a:t>
          </a:r>
        </a:p>
      </dgm:t>
    </dgm:pt>
    <dgm:pt modelId="{8570D0ED-4E6A-4076-B4EC-1B97940373CC}" type="parTrans" cxnId="{D0A66119-4F3E-4F72-801E-2B13BF0D1211}">
      <dgm:prSet/>
      <dgm:spPr/>
      <dgm:t>
        <a:bodyPr/>
        <a:lstStyle/>
        <a:p>
          <a:endParaRPr lang="en-US"/>
        </a:p>
      </dgm:t>
    </dgm:pt>
    <dgm:pt modelId="{071C0FD4-CD5E-43CC-91F7-374B250EE208}" type="sibTrans" cxnId="{D0A66119-4F3E-4F72-801E-2B13BF0D1211}">
      <dgm:prSet/>
      <dgm:spPr/>
      <dgm:t>
        <a:bodyPr/>
        <a:lstStyle/>
        <a:p>
          <a:endParaRPr lang="en-US"/>
        </a:p>
      </dgm:t>
    </dgm:pt>
    <dgm:pt modelId="{0F7E0A0B-B8C9-498F-9BFB-B19C0584CBDE}" type="pres">
      <dgm:prSet presAssocID="{3AF5B546-B94E-4D0B-B47E-E164370BCB28}" presName="linear" presStyleCnt="0">
        <dgm:presLayoutVars>
          <dgm:animLvl val="lvl"/>
          <dgm:resizeHandles val="exact"/>
        </dgm:presLayoutVars>
      </dgm:prSet>
      <dgm:spPr/>
    </dgm:pt>
    <dgm:pt modelId="{97C6779D-EE38-409E-B563-70425EA095CD}" type="pres">
      <dgm:prSet presAssocID="{9E9470E2-C553-41A8-B85E-B2E7D914006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42DD58E-A298-4B11-B3B2-09B89A956ACB}" type="pres">
      <dgm:prSet presAssocID="{10C48E20-64FF-49B5-B811-C057991D7E25}" presName="spacer" presStyleCnt="0"/>
      <dgm:spPr/>
    </dgm:pt>
    <dgm:pt modelId="{DE5C828A-E821-42F3-AE87-72053E7365E9}" type="pres">
      <dgm:prSet presAssocID="{DCA30A0C-F7C6-4EF4-BC57-412E8F894B7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A29E6FE4-6E95-4B52-9ED3-2CDA4C4CDA5B}" type="pres">
      <dgm:prSet presAssocID="{8F6D652B-EF74-4905-B1D1-15F29F00801B}" presName="spacer" presStyleCnt="0"/>
      <dgm:spPr/>
    </dgm:pt>
    <dgm:pt modelId="{8C458093-902F-4580-B405-DF1C2E797037}" type="pres">
      <dgm:prSet presAssocID="{589CBBE9-6B4E-4D3F-8813-D614686DF65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5288161-7160-4533-8AEE-FB1D1D2C7029}" type="pres">
      <dgm:prSet presAssocID="{57BAC064-91FA-429C-A4EC-62FE85E7D5C6}" presName="spacer" presStyleCnt="0"/>
      <dgm:spPr/>
    </dgm:pt>
    <dgm:pt modelId="{C5B1425E-514C-4EE1-B2C0-15A05D89FA5A}" type="pres">
      <dgm:prSet presAssocID="{F689A346-DE7E-4E20-8BC7-C0CC0D6224B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14C4488-F047-46D6-B9E2-2F477C0FA7CC}" type="pres">
      <dgm:prSet presAssocID="{50A9B0F2-768E-443A-99F3-DA6304723551}" presName="spacer" presStyleCnt="0"/>
      <dgm:spPr/>
    </dgm:pt>
    <dgm:pt modelId="{786A97B2-A9A9-4CEA-9B37-B99FA9D5727C}" type="pres">
      <dgm:prSet presAssocID="{349FF3C3-C1E2-48EB-A4AE-ED72DC639EC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0A66119-4F3E-4F72-801E-2B13BF0D1211}" srcId="{3AF5B546-B94E-4D0B-B47E-E164370BCB28}" destId="{349FF3C3-C1E2-48EB-A4AE-ED72DC639EC2}" srcOrd="4" destOrd="0" parTransId="{8570D0ED-4E6A-4076-B4EC-1B97940373CC}" sibTransId="{071C0FD4-CD5E-43CC-91F7-374B250EE208}"/>
    <dgm:cxn modelId="{AD49BB3F-0D94-4477-B073-AF4174191237}" srcId="{3AF5B546-B94E-4D0B-B47E-E164370BCB28}" destId="{DCA30A0C-F7C6-4EF4-BC57-412E8F894B78}" srcOrd="1" destOrd="0" parTransId="{5A65E066-2788-4418-A37F-8E9E5959237A}" sibTransId="{8F6D652B-EF74-4905-B1D1-15F29F00801B}"/>
    <dgm:cxn modelId="{A8A99044-72CF-4784-A8F6-743206C1950C}" type="presOf" srcId="{F689A346-DE7E-4E20-8BC7-C0CC0D6224B0}" destId="{C5B1425E-514C-4EE1-B2C0-15A05D89FA5A}" srcOrd="0" destOrd="0" presId="urn:microsoft.com/office/officeart/2005/8/layout/vList2"/>
    <dgm:cxn modelId="{C29C8B7A-CD53-4758-BCEF-A5C6350D8213}" type="presOf" srcId="{DCA30A0C-F7C6-4EF4-BC57-412E8F894B78}" destId="{DE5C828A-E821-42F3-AE87-72053E7365E9}" srcOrd="0" destOrd="0" presId="urn:microsoft.com/office/officeart/2005/8/layout/vList2"/>
    <dgm:cxn modelId="{67DF1085-845D-458E-85AE-8624C1C48A60}" type="presOf" srcId="{3AF5B546-B94E-4D0B-B47E-E164370BCB28}" destId="{0F7E0A0B-B8C9-498F-9BFB-B19C0584CBDE}" srcOrd="0" destOrd="0" presId="urn:microsoft.com/office/officeart/2005/8/layout/vList2"/>
    <dgm:cxn modelId="{D0320FD4-29B7-4D8B-971B-BFEFA70A2931}" srcId="{3AF5B546-B94E-4D0B-B47E-E164370BCB28}" destId="{9E9470E2-C553-41A8-B85E-B2E7D9140060}" srcOrd="0" destOrd="0" parTransId="{CD94CED1-F816-46F9-B891-BF6ED683D211}" sibTransId="{10C48E20-64FF-49B5-B811-C057991D7E25}"/>
    <dgm:cxn modelId="{2E58F0E2-3426-4ED1-8A0C-595C39749D67}" srcId="{3AF5B546-B94E-4D0B-B47E-E164370BCB28}" destId="{589CBBE9-6B4E-4D3F-8813-D614686DF652}" srcOrd="2" destOrd="0" parTransId="{E0ED8C01-2F33-4BAC-A60B-CB950F9B3861}" sibTransId="{57BAC064-91FA-429C-A4EC-62FE85E7D5C6}"/>
    <dgm:cxn modelId="{2915E4F9-CFFE-4812-8E74-A7BC2B480B4B}" type="presOf" srcId="{349FF3C3-C1E2-48EB-A4AE-ED72DC639EC2}" destId="{786A97B2-A9A9-4CEA-9B37-B99FA9D5727C}" srcOrd="0" destOrd="0" presId="urn:microsoft.com/office/officeart/2005/8/layout/vList2"/>
    <dgm:cxn modelId="{5B179FFA-9C53-4FCA-8424-CE2012BB7988}" srcId="{3AF5B546-B94E-4D0B-B47E-E164370BCB28}" destId="{F689A346-DE7E-4E20-8BC7-C0CC0D6224B0}" srcOrd="3" destOrd="0" parTransId="{77715E43-B98C-4F44-8F18-8F7CA2BACFE8}" sibTransId="{50A9B0F2-768E-443A-99F3-DA6304723551}"/>
    <dgm:cxn modelId="{23A6FCFC-1663-4FDB-B98D-15952C43A178}" type="presOf" srcId="{9E9470E2-C553-41A8-B85E-B2E7D9140060}" destId="{97C6779D-EE38-409E-B563-70425EA095CD}" srcOrd="0" destOrd="0" presId="urn:microsoft.com/office/officeart/2005/8/layout/vList2"/>
    <dgm:cxn modelId="{E79742FD-D3A8-4181-AAF9-ECAF7E726931}" type="presOf" srcId="{589CBBE9-6B4E-4D3F-8813-D614686DF652}" destId="{8C458093-902F-4580-B405-DF1C2E797037}" srcOrd="0" destOrd="0" presId="urn:microsoft.com/office/officeart/2005/8/layout/vList2"/>
    <dgm:cxn modelId="{47DFFF03-85FD-4E77-9223-A5F2046CE144}" type="presParOf" srcId="{0F7E0A0B-B8C9-498F-9BFB-B19C0584CBDE}" destId="{97C6779D-EE38-409E-B563-70425EA095CD}" srcOrd="0" destOrd="0" presId="urn:microsoft.com/office/officeart/2005/8/layout/vList2"/>
    <dgm:cxn modelId="{A9E53915-53B5-401D-AEE5-906FE4A55297}" type="presParOf" srcId="{0F7E0A0B-B8C9-498F-9BFB-B19C0584CBDE}" destId="{842DD58E-A298-4B11-B3B2-09B89A956ACB}" srcOrd="1" destOrd="0" presId="urn:microsoft.com/office/officeart/2005/8/layout/vList2"/>
    <dgm:cxn modelId="{3631A6B8-FDBD-43BC-9BE4-5D52F0071D27}" type="presParOf" srcId="{0F7E0A0B-B8C9-498F-9BFB-B19C0584CBDE}" destId="{DE5C828A-E821-42F3-AE87-72053E7365E9}" srcOrd="2" destOrd="0" presId="urn:microsoft.com/office/officeart/2005/8/layout/vList2"/>
    <dgm:cxn modelId="{99D63620-8FD6-4839-AA1B-38660A0C775B}" type="presParOf" srcId="{0F7E0A0B-B8C9-498F-9BFB-B19C0584CBDE}" destId="{A29E6FE4-6E95-4B52-9ED3-2CDA4C4CDA5B}" srcOrd="3" destOrd="0" presId="urn:microsoft.com/office/officeart/2005/8/layout/vList2"/>
    <dgm:cxn modelId="{F9BA7B9B-B989-45A5-9DB1-B4482D46657A}" type="presParOf" srcId="{0F7E0A0B-B8C9-498F-9BFB-B19C0584CBDE}" destId="{8C458093-902F-4580-B405-DF1C2E797037}" srcOrd="4" destOrd="0" presId="urn:microsoft.com/office/officeart/2005/8/layout/vList2"/>
    <dgm:cxn modelId="{FA6EEFCD-1D19-4EAF-AEB5-B4202836B58B}" type="presParOf" srcId="{0F7E0A0B-B8C9-498F-9BFB-B19C0584CBDE}" destId="{D5288161-7160-4533-8AEE-FB1D1D2C7029}" srcOrd="5" destOrd="0" presId="urn:microsoft.com/office/officeart/2005/8/layout/vList2"/>
    <dgm:cxn modelId="{8512903D-A8C6-411B-9B05-3FA4956A6043}" type="presParOf" srcId="{0F7E0A0B-B8C9-498F-9BFB-B19C0584CBDE}" destId="{C5B1425E-514C-4EE1-B2C0-15A05D89FA5A}" srcOrd="6" destOrd="0" presId="urn:microsoft.com/office/officeart/2005/8/layout/vList2"/>
    <dgm:cxn modelId="{A70AC21B-6B7B-46AF-A32E-BF5D21627E1B}" type="presParOf" srcId="{0F7E0A0B-B8C9-498F-9BFB-B19C0584CBDE}" destId="{214C4488-F047-46D6-B9E2-2F477C0FA7CC}" srcOrd="7" destOrd="0" presId="urn:microsoft.com/office/officeart/2005/8/layout/vList2"/>
    <dgm:cxn modelId="{DE19300E-6494-41BF-954C-EF6CD03A0D02}" type="presParOf" srcId="{0F7E0A0B-B8C9-498F-9BFB-B19C0584CBDE}" destId="{786A97B2-A9A9-4CEA-9B37-B99FA9D5727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53551E-683A-4179-AB41-25B13490F73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1A8186-4F77-4990-99D4-D3348971DC91}">
      <dgm:prSet/>
      <dgm:spPr>
        <a:solidFill>
          <a:schemeClr val="accent1">
            <a:lumMod val="75000"/>
          </a:schemeClr>
        </a:solidFill>
        <a:ln w="22225" cap="rnd">
          <a:solidFill>
            <a:srgbClr val="E4CE9F"/>
          </a:solidFill>
          <a:round/>
        </a:ln>
        <a:effectLst>
          <a:softEdge rad="31750"/>
        </a:effectLst>
      </dgm:spPr>
      <dgm:t>
        <a:bodyPr/>
        <a:lstStyle/>
        <a:p>
          <a:pPr>
            <a:lnSpc>
              <a:spcPct val="100000"/>
            </a:lnSpc>
          </a:pPr>
          <a:r>
            <a:rPr lang="en-US"/>
            <a:t>View live map with CCTV topology, fire location, crowd density and vehicle occupancy</a:t>
          </a:r>
        </a:p>
      </dgm:t>
    </dgm:pt>
    <dgm:pt modelId="{073F7563-E659-4D16-AE33-89761D5BF0C3}" type="parTrans" cxnId="{BD43EA25-50C2-41E3-B54A-FB97EA4150A9}">
      <dgm:prSet/>
      <dgm:spPr/>
      <dgm:t>
        <a:bodyPr/>
        <a:lstStyle/>
        <a:p>
          <a:endParaRPr lang="en-US"/>
        </a:p>
      </dgm:t>
    </dgm:pt>
    <dgm:pt modelId="{5C369E21-CD24-4B5D-AEE8-3380E0F322AA}" type="sibTrans" cxnId="{BD43EA25-50C2-41E3-B54A-FB97EA4150A9}">
      <dgm:prSet/>
      <dgm:spPr/>
      <dgm:t>
        <a:bodyPr/>
        <a:lstStyle/>
        <a:p>
          <a:endParaRPr lang="en-US"/>
        </a:p>
      </dgm:t>
    </dgm:pt>
    <dgm:pt modelId="{CB68E26C-5229-43DA-B213-0B8AA6DE141C}">
      <dgm:prSet/>
      <dgm:spPr>
        <a:solidFill>
          <a:srgbClr val="B87D00"/>
        </a:solidFill>
        <a:ln w="22225" cap="rnd">
          <a:solidFill>
            <a:srgbClr val="E4CE9F"/>
          </a:solidFill>
          <a:round/>
        </a:ln>
        <a:effectLst>
          <a:softEdge rad="31750"/>
        </a:effectLst>
      </dgm:spPr>
      <dgm:t>
        <a:bodyPr/>
        <a:lstStyle/>
        <a:p>
          <a:pPr>
            <a:lnSpc>
              <a:spcPct val="100000"/>
            </a:lnSpc>
          </a:pPr>
          <a:r>
            <a:rPr lang="en-US"/>
            <a:t>Send alerts to users</a:t>
          </a:r>
        </a:p>
      </dgm:t>
    </dgm:pt>
    <dgm:pt modelId="{98764BDC-F5F3-4538-A80E-1704041024A6}" type="parTrans" cxnId="{7E1A6834-7E9C-484E-8E6E-88959802C445}">
      <dgm:prSet/>
      <dgm:spPr/>
      <dgm:t>
        <a:bodyPr/>
        <a:lstStyle/>
        <a:p>
          <a:endParaRPr lang="en-US"/>
        </a:p>
      </dgm:t>
    </dgm:pt>
    <dgm:pt modelId="{1A66A7EF-8D97-4430-9C80-BC0FDCEABD9D}" type="sibTrans" cxnId="{7E1A6834-7E9C-484E-8E6E-88959802C445}">
      <dgm:prSet/>
      <dgm:spPr/>
      <dgm:t>
        <a:bodyPr/>
        <a:lstStyle/>
        <a:p>
          <a:endParaRPr lang="en-US"/>
        </a:p>
      </dgm:t>
    </dgm:pt>
    <dgm:pt modelId="{4E1CE4A5-7240-4C3D-A411-103CB6C4099C}">
      <dgm:prSet custT="1"/>
      <dgm:spPr>
        <a:solidFill>
          <a:schemeClr val="accent1">
            <a:lumMod val="75000"/>
          </a:schemeClr>
        </a:solidFill>
        <a:ln w="22225" cap="rnd">
          <a:solidFill>
            <a:srgbClr val="E4CE9F"/>
          </a:solidFill>
          <a:round/>
        </a:ln>
        <a:effectLst>
          <a:softEdge rad="31750"/>
        </a:effectLst>
      </dgm:spPr>
      <dgm:t>
        <a:bodyPr/>
        <a:lstStyle/>
        <a:p>
          <a:pPr>
            <a:lnSpc>
              <a:spcPct val="100000"/>
            </a:lnSpc>
          </a:pPr>
          <a:r>
            <a:rPr lang="en-US" sz="2000"/>
            <a:t>Display Grafana analytics</a:t>
          </a:r>
        </a:p>
        <a:p>
          <a:pPr rtl="0">
            <a:lnSpc>
              <a:spcPct val="100000"/>
            </a:lnSpc>
          </a:pPr>
          <a:r>
            <a:rPr lang="en-US" sz="1200"/>
            <a:t>(parking</a:t>
          </a:r>
          <a:r>
            <a:rPr lang="en-US" sz="1200">
              <a:latin typeface="Avenir Next LT Pro"/>
            </a:rPr>
            <a:t> and crowd density</a:t>
          </a:r>
          <a:r>
            <a:rPr lang="en-US" sz="1200"/>
            <a:t>, system performance)</a:t>
          </a:r>
        </a:p>
      </dgm:t>
    </dgm:pt>
    <dgm:pt modelId="{317A95B2-657E-4D6B-B076-7D1BA5081FEB}" type="parTrans" cxnId="{F770AD60-D5A1-4EBF-9D79-5DAB945DB57A}">
      <dgm:prSet/>
      <dgm:spPr/>
      <dgm:t>
        <a:bodyPr/>
        <a:lstStyle/>
        <a:p>
          <a:endParaRPr lang="en-US"/>
        </a:p>
      </dgm:t>
    </dgm:pt>
    <dgm:pt modelId="{78CAB9F2-3FFA-4C2F-9826-1D528682A113}" type="sibTrans" cxnId="{F770AD60-D5A1-4EBF-9D79-5DAB945DB57A}">
      <dgm:prSet/>
      <dgm:spPr/>
      <dgm:t>
        <a:bodyPr/>
        <a:lstStyle/>
        <a:p>
          <a:endParaRPr lang="en-US"/>
        </a:p>
      </dgm:t>
    </dgm:pt>
    <dgm:pt modelId="{59E5CE21-D900-436D-9EBA-E9CE89917D1A}">
      <dgm:prSet/>
      <dgm:spPr>
        <a:solidFill>
          <a:schemeClr val="accent1">
            <a:lumMod val="75000"/>
          </a:schemeClr>
        </a:solidFill>
        <a:ln w="22225" cap="rnd">
          <a:solidFill>
            <a:srgbClr val="E4CE9F"/>
          </a:solidFill>
          <a:round/>
        </a:ln>
        <a:effectLst>
          <a:softEdge rad="31750"/>
        </a:effectLst>
      </dgm:spPr>
      <dgm:t>
        <a:bodyPr/>
        <a:lstStyle/>
        <a:p>
          <a:pPr>
            <a:lnSpc>
              <a:spcPct val="100000"/>
            </a:lnSpc>
          </a:pPr>
          <a:r>
            <a:rPr lang="en-US"/>
            <a:t>Run what-if evacuation simulations to identify congestion points</a:t>
          </a:r>
        </a:p>
      </dgm:t>
    </dgm:pt>
    <dgm:pt modelId="{6D0A5FD0-E36B-4416-8C7C-40EBE287C96C}" type="parTrans" cxnId="{18A0A396-4524-4C27-AF9B-E0DACD5DF287}">
      <dgm:prSet/>
      <dgm:spPr/>
      <dgm:t>
        <a:bodyPr/>
        <a:lstStyle/>
        <a:p>
          <a:endParaRPr lang="en-US"/>
        </a:p>
      </dgm:t>
    </dgm:pt>
    <dgm:pt modelId="{798D3CA4-B7BB-470D-BC94-8A99A85BC7C1}" type="sibTrans" cxnId="{18A0A396-4524-4C27-AF9B-E0DACD5DF287}">
      <dgm:prSet/>
      <dgm:spPr/>
      <dgm:t>
        <a:bodyPr/>
        <a:lstStyle/>
        <a:p>
          <a:endParaRPr lang="en-US"/>
        </a:p>
      </dgm:t>
    </dgm:pt>
    <dgm:pt modelId="{D54B196C-512E-4226-BFA5-3982E20F1CAD}">
      <dgm:prSet/>
      <dgm:spPr>
        <a:solidFill>
          <a:schemeClr val="bg2">
            <a:lumMod val="65000"/>
          </a:schemeClr>
        </a:solidFill>
        <a:ln w="22225" cap="rnd">
          <a:solidFill>
            <a:srgbClr val="E4CE9F"/>
          </a:solidFill>
          <a:round/>
        </a:ln>
        <a:effectLst>
          <a:softEdge rad="31750"/>
        </a:effectLst>
      </dgm:spPr>
      <dgm:t>
        <a:bodyPr/>
        <a:lstStyle/>
        <a:p>
          <a:pPr>
            <a:lnSpc>
              <a:spcPct val="100000"/>
            </a:lnSpc>
          </a:pPr>
          <a:r>
            <a:rPr lang="en-US"/>
            <a:t>Camera management (PTZ)</a:t>
          </a:r>
        </a:p>
      </dgm:t>
    </dgm:pt>
    <dgm:pt modelId="{EBB3C05E-D799-46D7-9683-DCB7704D684E}" type="parTrans" cxnId="{761A80E6-DEAE-48ED-80C2-8A365743AD66}">
      <dgm:prSet/>
      <dgm:spPr/>
      <dgm:t>
        <a:bodyPr/>
        <a:lstStyle/>
        <a:p>
          <a:endParaRPr lang="en-US"/>
        </a:p>
      </dgm:t>
    </dgm:pt>
    <dgm:pt modelId="{8D909A82-4249-4B39-96EE-510643023464}" type="sibTrans" cxnId="{761A80E6-DEAE-48ED-80C2-8A365743AD66}">
      <dgm:prSet/>
      <dgm:spPr/>
      <dgm:t>
        <a:bodyPr/>
        <a:lstStyle/>
        <a:p>
          <a:endParaRPr lang="en-US"/>
        </a:p>
      </dgm:t>
    </dgm:pt>
    <dgm:pt modelId="{9246F88B-E829-45A5-A024-D7A700F97135}" type="pres">
      <dgm:prSet presAssocID="{C553551E-683A-4179-AB41-25B13490F734}" presName="diagram" presStyleCnt="0">
        <dgm:presLayoutVars>
          <dgm:dir/>
          <dgm:resizeHandles val="exact"/>
        </dgm:presLayoutVars>
      </dgm:prSet>
      <dgm:spPr/>
    </dgm:pt>
    <dgm:pt modelId="{D3824695-2D88-41CA-96EB-5EB1ADD744D0}" type="pres">
      <dgm:prSet presAssocID="{241A8186-4F77-4990-99D4-D3348971DC91}" presName="node" presStyleLbl="node1" presStyleIdx="0" presStyleCnt="5" custLinFactNeighborX="976" custLinFactNeighborY="542">
        <dgm:presLayoutVars>
          <dgm:bulletEnabled val="1"/>
        </dgm:presLayoutVars>
      </dgm:prSet>
      <dgm:spPr/>
    </dgm:pt>
    <dgm:pt modelId="{B1FDF2E9-9A3E-4DF0-B1C4-412AE234F4FF}" type="pres">
      <dgm:prSet presAssocID="{5C369E21-CD24-4B5D-AEE8-3380E0F322AA}" presName="sibTrans" presStyleCnt="0"/>
      <dgm:spPr/>
    </dgm:pt>
    <dgm:pt modelId="{E9E60B1C-F133-49CE-9547-D1005B3298DC}" type="pres">
      <dgm:prSet presAssocID="{59E5CE21-D900-436D-9EBA-E9CE89917D1A}" presName="node" presStyleLbl="node1" presStyleIdx="1" presStyleCnt="5">
        <dgm:presLayoutVars>
          <dgm:bulletEnabled val="1"/>
        </dgm:presLayoutVars>
      </dgm:prSet>
      <dgm:spPr/>
    </dgm:pt>
    <dgm:pt modelId="{A17FB8E2-7DD0-4D36-9384-1E396458B5BB}" type="pres">
      <dgm:prSet presAssocID="{798D3CA4-B7BB-470D-BC94-8A99A85BC7C1}" presName="sibTrans" presStyleCnt="0"/>
      <dgm:spPr/>
    </dgm:pt>
    <dgm:pt modelId="{4CB56DB7-CCA3-4D7F-BFC9-A0A67CB5666A}" type="pres">
      <dgm:prSet presAssocID="{4E1CE4A5-7240-4C3D-A411-103CB6C4099C}" presName="node" presStyleLbl="node1" presStyleIdx="2" presStyleCnt="5">
        <dgm:presLayoutVars>
          <dgm:bulletEnabled val="1"/>
        </dgm:presLayoutVars>
      </dgm:prSet>
      <dgm:spPr/>
    </dgm:pt>
    <dgm:pt modelId="{AD597CD7-7079-408F-A2BA-E93795A25F8E}" type="pres">
      <dgm:prSet presAssocID="{78CAB9F2-3FFA-4C2F-9826-1D528682A113}" presName="sibTrans" presStyleCnt="0"/>
      <dgm:spPr/>
    </dgm:pt>
    <dgm:pt modelId="{AC1A08C2-5350-4FF5-8D2D-2B519B2082C0}" type="pres">
      <dgm:prSet presAssocID="{CB68E26C-5229-43DA-B213-0B8AA6DE141C}" presName="node" presStyleLbl="node1" presStyleIdx="3" presStyleCnt="5" custLinFactNeighborX="976" custLinFactNeighborY="542">
        <dgm:presLayoutVars>
          <dgm:bulletEnabled val="1"/>
        </dgm:presLayoutVars>
      </dgm:prSet>
      <dgm:spPr/>
    </dgm:pt>
    <dgm:pt modelId="{F28B9133-8A9D-40E0-B9A3-2BAE74B4D5CF}" type="pres">
      <dgm:prSet presAssocID="{1A66A7EF-8D97-4430-9C80-BC0FDCEABD9D}" presName="sibTrans" presStyleCnt="0"/>
      <dgm:spPr/>
    </dgm:pt>
    <dgm:pt modelId="{AEF3B87A-1261-4F8C-9277-E47F5B026BC5}" type="pres">
      <dgm:prSet presAssocID="{D54B196C-512E-4226-BFA5-3982E20F1CAD}" presName="node" presStyleLbl="node1" presStyleIdx="4" presStyleCnt="5">
        <dgm:presLayoutVars>
          <dgm:bulletEnabled val="1"/>
        </dgm:presLayoutVars>
      </dgm:prSet>
      <dgm:spPr/>
    </dgm:pt>
  </dgm:ptLst>
  <dgm:cxnLst>
    <dgm:cxn modelId="{BD43EA25-50C2-41E3-B54A-FB97EA4150A9}" srcId="{C553551E-683A-4179-AB41-25B13490F734}" destId="{241A8186-4F77-4990-99D4-D3348971DC91}" srcOrd="0" destOrd="0" parTransId="{073F7563-E659-4D16-AE33-89761D5BF0C3}" sibTransId="{5C369E21-CD24-4B5D-AEE8-3380E0F322AA}"/>
    <dgm:cxn modelId="{7E1A6834-7E9C-484E-8E6E-88959802C445}" srcId="{C553551E-683A-4179-AB41-25B13490F734}" destId="{CB68E26C-5229-43DA-B213-0B8AA6DE141C}" srcOrd="3" destOrd="0" parTransId="{98764BDC-F5F3-4538-A80E-1704041024A6}" sibTransId="{1A66A7EF-8D97-4430-9C80-BC0FDCEABD9D}"/>
    <dgm:cxn modelId="{F774463F-FEC1-4DEC-A73C-D1F37C0C49C0}" type="presOf" srcId="{241A8186-4F77-4990-99D4-D3348971DC91}" destId="{D3824695-2D88-41CA-96EB-5EB1ADD744D0}" srcOrd="0" destOrd="0" presId="urn:microsoft.com/office/officeart/2005/8/layout/default"/>
    <dgm:cxn modelId="{F770AD60-D5A1-4EBF-9D79-5DAB945DB57A}" srcId="{C553551E-683A-4179-AB41-25B13490F734}" destId="{4E1CE4A5-7240-4C3D-A411-103CB6C4099C}" srcOrd="2" destOrd="0" parTransId="{317A95B2-657E-4D6B-B076-7D1BA5081FEB}" sibTransId="{78CAB9F2-3FFA-4C2F-9826-1D528682A113}"/>
    <dgm:cxn modelId="{3D6B816C-A303-4E42-8ADA-19D47B59AB73}" type="presOf" srcId="{59E5CE21-D900-436D-9EBA-E9CE89917D1A}" destId="{E9E60B1C-F133-49CE-9547-D1005B3298DC}" srcOrd="0" destOrd="0" presId="urn:microsoft.com/office/officeart/2005/8/layout/default"/>
    <dgm:cxn modelId="{A4AB1756-9EA4-4EBC-A5AB-214FA29A3C8C}" type="presOf" srcId="{4E1CE4A5-7240-4C3D-A411-103CB6C4099C}" destId="{4CB56DB7-CCA3-4D7F-BFC9-A0A67CB5666A}" srcOrd="0" destOrd="0" presId="urn:microsoft.com/office/officeart/2005/8/layout/default"/>
    <dgm:cxn modelId="{A0AEDE93-903C-4BE9-8412-4EAAE0018324}" type="presOf" srcId="{D54B196C-512E-4226-BFA5-3982E20F1CAD}" destId="{AEF3B87A-1261-4F8C-9277-E47F5B026BC5}" srcOrd="0" destOrd="0" presId="urn:microsoft.com/office/officeart/2005/8/layout/default"/>
    <dgm:cxn modelId="{18A0A396-4524-4C27-AF9B-E0DACD5DF287}" srcId="{C553551E-683A-4179-AB41-25B13490F734}" destId="{59E5CE21-D900-436D-9EBA-E9CE89917D1A}" srcOrd="1" destOrd="0" parTransId="{6D0A5FD0-E36B-4416-8C7C-40EBE287C96C}" sibTransId="{798D3CA4-B7BB-470D-BC94-8A99A85BC7C1}"/>
    <dgm:cxn modelId="{DB8B31B4-3A23-461F-8D6C-77F18C08DA2E}" type="presOf" srcId="{CB68E26C-5229-43DA-B213-0B8AA6DE141C}" destId="{AC1A08C2-5350-4FF5-8D2D-2B519B2082C0}" srcOrd="0" destOrd="0" presId="urn:microsoft.com/office/officeart/2005/8/layout/default"/>
    <dgm:cxn modelId="{761A80E6-DEAE-48ED-80C2-8A365743AD66}" srcId="{C553551E-683A-4179-AB41-25B13490F734}" destId="{D54B196C-512E-4226-BFA5-3982E20F1CAD}" srcOrd="4" destOrd="0" parTransId="{EBB3C05E-D799-46D7-9683-DCB7704D684E}" sibTransId="{8D909A82-4249-4B39-96EE-510643023464}"/>
    <dgm:cxn modelId="{A288E7EA-AB74-4271-A8F5-0A7980F377EA}" type="presOf" srcId="{C553551E-683A-4179-AB41-25B13490F734}" destId="{9246F88B-E829-45A5-A024-D7A700F97135}" srcOrd="0" destOrd="0" presId="urn:microsoft.com/office/officeart/2005/8/layout/default"/>
    <dgm:cxn modelId="{45110A04-8EF0-4C22-B58E-4DFE8F5D1C03}" type="presParOf" srcId="{9246F88B-E829-45A5-A024-D7A700F97135}" destId="{D3824695-2D88-41CA-96EB-5EB1ADD744D0}" srcOrd="0" destOrd="0" presId="urn:microsoft.com/office/officeart/2005/8/layout/default"/>
    <dgm:cxn modelId="{221AF9DA-760B-463C-BF44-A7AA7EF60DA1}" type="presParOf" srcId="{9246F88B-E829-45A5-A024-D7A700F97135}" destId="{B1FDF2E9-9A3E-4DF0-B1C4-412AE234F4FF}" srcOrd="1" destOrd="0" presId="urn:microsoft.com/office/officeart/2005/8/layout/default"/>
    <dgm:cxn modelId="{5F4D0FE4-B972-49BF-8BC7-23B59F7860FE}" type="presParOf" srcId="{9246F88B-E829-45A5-A024-D7A700F97135}" destId="{E9E60B1C-F133-49CE-9547-D1005B3298DC}" srcOrd="2" destOrd="0" presId="urn:microsoft.com/office/officeart/2005/8/layout/default"/>
    <dgm:cxn modelId="{BE2006FB-04D9-4606-98F6-E81231BE44A5}" type="presParOf" srcId="{9246F88B-E829-45A5-A024-D7A700F97135}" destId="{A17FB8E2-7DD0-4D36-9384-1E396458B5BB}" srcOrd="3" destOrd="0" presId="urn:microsoft.com/office/officeart/2005/8/layout/default"/>
    <dgm:cxn modelId="{983062FD-D8B6-4763-A320-4E07EFEDB62A}" type="presParOf" srcId="{9246F88B-E829-45A5-A024-D7A700F97135}" destId="{4CB56DB7-CCA3-4D7F-BFC9-A0A67CB5666A}" srcOrd="4" destOrd="0" presId="urn:microsoft.com/office/officeart/2005/8/layout/default"/>
    <dgm:cxn modelId="{E51E2125-F512-4ADC-ACFE-2A0E8B3652DF}" type="presParOf" srcId="{9246F88B-E829-45A5-A024-D7A700F97135}" destId="{AD597CD7-7079-408F-A2BA-E93795A25F8E}" srcOrd="5" destOrd="0" presId="urn:microsoft.com/office/officeart/2005/8/layout/default"/>
    <dgm:cxn modelId="{3A1EF0BD-DC82-4792-9496-3E05D30F4BC5}" type="presParOf" srcId="{9246F88B-E829-45A5-A024-D7A700F97135}" destId="{AC1A08C2-5350-4FF5-8D2D-2B519B2082C0}" srcOrd="6" destOrd="0" presId="urn:microsoft.com/office/officeart/2005/8/layout/default"/>
    <dgm:cxn modelId="{BF9419DC-0D55-479A-8EEA-C000D7CA902B}" type="presParOf" srcId="{9246F88B-E829-45A5-A024-D7A700F97135}" destId="{F28B9133-8A9D-40E0-B9A3-2BAE74B4D5CF}" srcOrd="7" destOrd="0" presId="urn:microsoft.com/office/officeart/2005/8/layout/default"/>
    <dgm:cxn modelId="{191E44A1-A8EE-4B8F-9EFD-35A9E9A5F199}" type="presParOf" srcId="{9246F88B-E829-45A5-A024-D7A700F97135}" destId="{AEF3B87A-1261-4F8C-9277-E47F5B026BC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D8CC0F-C0E3-40AD-819B-00A852AE02A0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0001450-3784-491B-94C8-25F2C060F5CA}">
      <dgm:prSet/>
      <dgm:spPr>
        <a:solidFill>
          <a:srgbClr val="B87D00"/>
        </a:solidFill>
        <a:ln>
          <a:noFill/>
        </a:ln>
        <a:effectLst>
          <a:softEdge rad="25400"/>
        </a:effectLst>
      </dgm:spPr>
      <dgm:t>
        <a:bodyPr/>
        <a:lstStyle/>
        <a:p>
          <a:r>
            <a:rPr lang="en-US"/>
            <a:t>View detected fire location and affected radius on map </a:t>
          </a:r>
        </a:p>
      </dgm:t>
    </dgm:pt>
    <dgm:pt modelId="{A9A475D0-BD48-47A0-BA7A-091AFCDF6312}" type="parTrans" cxnId="{A7A3BFF0-E8C1-40DD-BAD5-E6E719498E61}">
      <dgm:prSet/>
      <dgm:spPr/>
      <dgm:t>
        <a:bodyPr/>
        <a:lstStyle/>
        <a:p>
          <a:endParaRPr lang="en-US"/>
        </a:p>
      </dgm:t>
    </dgm:pt>
    <dgm:pt modelId="{8F4D21FF-F819-44A4-832B-AF255EC6FA4C}" type="sibTrans" cxnId="{A7A3BFF0-E8C1-40DD-BAD5-E6E719498E61}">
      <dgm:prSet/>
      <dgm:spPr/>
      <dgm:t>
        <a:bodyPr/>
        <a:lstStyle/>
        <a:p>
          <a:endParaRPr lang="en-US"/>
        </a:p>
      </dgm:t>
    </dgm:pt>
    <dgm:pt modelId="{7A9435FB-04AE-4793-930A-7C33EDFCC937}">
      <dgm:prSet/>
      <dgm:spPr>
        <a:solidFill>
          <a:srgbClr val="B87D00"/>
        </a:solidFill>
        <a:ln>
          <a:noFill/>
        </a:ln>
        <a:effectLst>
          <a:softEdge rad="25400"/>
        </a:effectLst>
      </dgm:spPr>
      <dgm:t>
        <a:bodyPr/>
        <a:lstStyle/>
        <a:p>
          <a:r>
            <a:rPr lang="en-US"/>
            <a:t>Receive optimal route to the nearest safe exit</a:t>
          </a:r>
        </a:p>
      </dgm:t>
    </dgm:pt>
    <dgm:pt modelId="{863F1B90-FD56-434A-A62D-151A0CD75CE7}" type="parTrans" cxnId="{056D86E1-2952-4613-A1BC-DE8BC93A9279}">
      <dgm:prSet/>
      <dgm:spPr/>
      <dgm:t>
        <a:bodyPr/>
        <a:lstStyle/>
        <a:p>
          <a:endParaRPr lang="en-US"/>
        </a:p>
      </dgm:t>
    </dgm:pt>
    <dgm:pt modelId="{B76D0D27-DEB8-440D-AC68-FB08638771F1}" type="sibTrans" cxnId="{056D86E1-2952-4613-A1BC-DE8BC93A9279}">
      <dgm:prSet/>
      <dgm:spPr/>
      <dgm:t>
        <a:bodyPr/>
        <a:lstStyle/>
        <a:p>
          <a:endParaRPr lang="en-US"/>
        </a:p>
      </dgm:t>
    </dgm:pt>
    <dgm:pt modelId="{FB890046-074D-4634-84D3-CA0A93571507}">
      <dgm:prSet/>
      <dgm:spPr>
        <a:solidFill>
          <a:srgbClr val="B87D00"/>
        </a:solidFill>
        <a:ln>
          <a:noFill/>
        </a:ln>
        <a:effectLst>
          <a:softEdge rad="25400"/>
        </a:effectLst>
      </dgm:spPr>
      <dgm:t>
        <a:bodyPr/>
        <a:lstStyle/>
        <a:p>
          <a:r>
            <a:rPr lang="en-US"/>
            <a:t>See admin message</a:t>
          </a:r>
        </a:p>
      </dgm:t>
    </dgm:pt>
    <dgm:pt modelId="{E69777D1-039B-4F0E-A1E5-9EB929EE96E9}" type="parTrans" cxnId="{C1DCE33E-1D53-4528-A943-D40E07C7A79E}">
      <dgm:prSet/>
      <dgm:spPr/>
      <dgm:t>
        <a:bodyPr/>
        <a:lstStyle/>
        <a:p>
          <a:endParaRPr lang="en-US"/>
        </a:p>
      </dgm:t>
    </dgm:pt>
    <dgm:pt modelId="{DCDB639C-A76A-4953-B52F-AC885AA3AE92}" type="sibTrans" cxnId="{C1DCE33E-1D53-4528-A943-D40E07C7A79E}">
      <dgm:prSet/>
      <dgm:spPr/>
      <dgm:t>
        <a:bodyPr/>
        <a:lstStyle/>
        <a:p>
          <a:endParaRPr lang="en-US"/>
        </a:p>
      </dgm:t>
    </dgm:pt>
    <dgm:pt modelId="{2D01B98F-1212-464E-B5ED-B192DC20ADAC}">
      <dgm:prSet/>
      <dgm:spPr>
        <a:solidFill>
          <a:schemeClr val="tx2">
            <a:lumMod val="50000"/>
            <a:lumOff val="50000"/>
          </a:schemeClr>
        </a:solidFill>
        <a:ln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  <a:effectLst>
          <a:softEdge rad="25400"/>
        </a:effectLst>
      </dgm:spPr>
      <dgm:t>
        <a:bodyPr/>
        <a:lstStyle/>
        <a:p>
          <a:r>
            <a:rPr lang="en-US"/>
            <a:t>Dynamic rerouting as fire spreads and roads become congested</a:t>
          </a:r>
        </a:p>
      </dgm:t>
    </dgm:pt>
    <dgm:pt modelId="{70A06ED8-BB42-476E-8DD5-A792AEC19C2E}" type="parTrans" cxnId="{2492BEED-1D98-4865-88B5-1B37A5B334E8}">
      <dgm:prSet/>
      <dgm:spPr/>
      <dgm:t>
        <a:bodyPr/>
        <a:lstStyle/>
        <a:p>
          <a:endParaRPr lang="en-US"/>
        </a:p>
      </dgm:t>
    </dgm:pt>
    <dgm:pt modelId="{A8CF67D4-79E6-4B91-88EF-A61E78F7412A}" type="sibTrans" cxnId="{2492BEED-1D98-4865-88B5-1B37A5B334E8}">
      <dgm:prSet/>
      <dgm:spPr/>
      <dgm:t>
        <a:bodyPr/>
        <a:lstStyle/>
        <a:p>
          <a:endParaRPr lang="en-US"/>
        </a:p>
      </dgm:t>
    </dgm:pt>
    <dgm:pt modelId="{CDF9B93E-66C5-4C92-A172-5B71BA23795E}" type="pres">
      <dgm:prSet presAssocID="{12D8CC0F-C0E3-40AD-819B-00A852AE02A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175C540-6BCA-4F2E-9F9A-66FDD9CE5EAF}" type="pres">
      <dgm:prSet presAssocID="{B0001450-3784-491B-94C8-25F2C060F5CA}" presName="hierRoot1" presStyleCnt="0">
        <dgm:presLayoutVars>
          <dgm:hierBranch val="init"/>
        </dgm:presLayoutVars>
      </dgm:prSet>
      <dgm:spPr/>
    </dgm:pt>
    <dgm:pt modelId="{C72BC968-4C0C-4C24-978F-5B985777F456}" type="pres">
      <dgm:prSet presAssocID="{B0001450-3784-491B-94C8-25F2C060F5CA}" presName="rootComposite1" presStyleCnt="0"/>
      <dgm:spPr/>
    </dgm:pt>
    <dgm:pt modelId="{9898B488-93DF-4D0E-B962-2483B1B17824}" type="pres">
      <dgm:prSet presAssocID="{B0001450-3784-491B-94C8-25F2C060F5CA}" presName="rootText1" presStyleLbl="node0" presStyleIdx="0" presStyleCnt="4">
        <dgm:presLayoutVars>
          <dgm:chPref val="3"/>
        </dgm:presLayoutVars>
      </dgm:prSet>
      <dgm:spPr/>
    </dgm:pt>
    <dgm:pt modelId="{02969376-3A91-4615-A4C4-9B32AFB23215}" type="pres">
      <dgm:prSet presAssocID="{B0001450-3784-491B-94C8-25F2C060F5CA}" presName="rootConnector1" presStyleLbl="node1" presStyleIdx="0" presStyleCnt="0"/>
      <dgm:spPr/>
    </dgm:pt>
    <dgm:pt modelId="{BDF23EFD-A461-4CCC-87CB-F7180797E25F}" type="pres">
      <dgm:prSet presAssocID="{B0001450-3784-491B-94C8-25F2C060F5CA}" presName="hierChild2" presStyleCnt="0"/>
      <dgm:spPr/>
    </dgm:pt>
    <dgm:pt modelId="{C889FED7-CEC6-4B9A-AD8F-5190FBF68D89}" type="pres">
      <dgm:prSet presAssocID="{B0001450-3784-491B-94C8-25F2C060F5CA}" presName="hierChild3" presStyleCnt="0"/>
      <dgm:spPr/>
    </dgm:pt>
    <dgm:pt modelId="{3206C805-DDB4-404D-B8C3-4943C7A6D73C}" type="pres">
      <dgm:prSet presAssocID="{7A9435FB-04AE-4793-930A-7C33EDFCC937}" presName="hierRoot1" presStyleCnt="0">
        <dgm:presLayoutVars>
          <dgm:hierBranch val="init"/>
        </dgm:presLayoutVars>
      </dgm:prSet>
      <dgm:spPr/>
    </dgm:pt>
    <dgm:pt modelId="{BF8F2262-0C3D-42C8-8227-50731065C204}" type="pres">
      <dgm:prSet presAssocID="{7A9435FB-04AE-4793-930A-7C33EDFCC937}" presName="rootComposite1" presStyleCnt="0"/>
      <dgm:spPr/>
    </dgm:pt>
    <dgm:pt modelId="{169DDFC5-4718-448C-9C0A-0E3579AC0443}" type="pres">
      <dgm:prSet presAssocID="{7A9435FB-04AE-4793-930A-7C33EDFCC937}" presName="rootText1" presStyleLbl="node0" presStyleIdx="1" presStyleCnt="4">
        <dgm:presLayoutVars>
          <dgm:chPref val="3"/>
        </dgm:presLayoutVars>
      </dgm:prSet>
      <dgm:spPr/>
    </dgm:pt>
    <dgm:pt modelId="{D314DD52-415F-4A30-B5D8-9E530B882109}" type="pres">
      <dgm:prSet presAssocID="{7A9435FB-04AE-4793-930A-7C33EDFCC937}" presName="rootConnector1" presStyleLbl="node1" presStyleIdx="0" presStyleCnt="0"/>
      <dgm:spPr/>
    </dgm:pt>
    <dgm:pt modelId="{3BB913FE-64B4-47E8-BBD1-AE3AD2FEAE30}" type="pres">
      <dgm:prSet presAssocID="{7A9435FB-04AE-4793-930A-7C33EDFCC937}" presName="hierChild2" presStyleCnt="0"/>
      <dgm:spPr/>
    </dgm:pt>
    <dgm:pt modelId="{F0073FF2-BB88-4681-85FD-2227A386C521}" type="pres">
      <dgm:prSet presAssocID="{7A9435FB-04AE-4793-930A-7C33EDFCC937}" presName="hierChild3" presStyleCnt="0"/>
      <dgm:spPr/>
    </dgm:pt>
    <dgm:pt modelId="{A76B68A0-E9F7-4998-B7BD-1F38F1419C66}" type="pres">
      <dgm:prSet presAssocID="{FB890046-074D-4634-84D3-CA0A93571507}" presName="hierRoot1" presStyleCnt="0">
        <dgm:presLayoutVars>
          <dgm:hierBranch val="init"/>
        </dgm:presLayoutVars>
      </dgm:prSet>
      <dgm:spPr/>
    </dgm:pt>
    <dgm:pt modelId="{750247B8-58A5-428E-BAEF-56F8A5ADC6A6}" type="pres">
      <dgm:prSet presAssocID="{FB890046-074D-4634-84D3-CA0A93571507}" presName="rootComposite1" presStyleCnt="0"/>
      <dgm:spPr/>
    </dgm:pt>
    <dgm:pt modelId="{F99CC942-1479-4440-AA78-EBD64BC3735B}" type="pres">
      <dgm:prSet presAssocID="{FB890046-074D-4634-84D3-CA0A93571507}" presName="rootText1" presStyleLbl="node0" presStyleIdx="2" presStyleCnt="4">
        <dgm:presLayoutVars>
          <dgm:chPref val="3"/>
        </dgm:presLayoutVars>
      </dgm:prSet>
      <dgm:spPr/>
    </dgm:pt>
    <dgm:pt modelId="{FEA36928-90E0-4AE6-8A02-C02BB2E8DFFD}" type="pres">
      <dgm:prSet presAssocID="{FB890046-074D-4634-84D3-CA0A93571507}" presName="rootConnector1" presStyleLbl="node1" presStyleIdx="0" presStyleCnt="0"/>
      <dgm:spPr/>
    </dgm:pt>
    <dgm:pt modelId="{100B8CB0-3972-4F16-B66D-7294E32D96BD}" type="pres">
      <dgm:prSet presAssocID="{FB890046-074D-4634-84D3-CA0A93571507}" presName="hierChild2" presStyleCnt="0"/>
      <dgm:spPr/>
    </dgm:pt>
    <dgm:pt modelId="{764EC668-5F9A-425C-A90C-301D3AADDFE7}" type="pres">
      <dgm:prSet presAssocID="{FB890046-074D-4634-84D3-CA0A93571507}" presName="hierChild3" presStyleCnt="0"/>
      <dgm:spPr/>
    </dgm:pt>
    <dgm:pt modelId="{58FF397F-442D-46A5-9301-FE0E4C1D4591}" type="pres">
      <dgm:prSet presAssocID="{2D01B98F-1212-464E-B5ED-B192DC20ADAC}" presName="hierRoot1" presStyleCnt="0">
        <dgm:presLayoutVars>
          <dgm:hierBranch val="init"/>
        </dgm:presLayoutVars>
      </dgm:prSet>
      <dgm:spPr/>
    </dgm:pt>
    <dgm:pt modelId="{EAEF5674-E5A4-45B4-8E2D-D7C6BA3EA403}" type="pres">
      <dgm:prSet presAssocID="{2D01B98F-1212-464E-B5ED-B192DC20ADAC}" presName="rootComposite1" presStyleCnt="0"/>
      <dgm:spPr/>
    </dgm:pt>
    <dgm:pt modelId="{E2EE2D59-BC87-4AFF-AA22-0CE80832385C}" type="pres">
      <dgm:prSet presAssocID="{2D01B98F-1212-464E-B5ED-B192DC20ADAC}" presName="rootText1" presStyleLbl="node0" presStyleIdx="3" presStyleCnt="4">
        <dgm:presLayoutVars>
          <dgm:chPref val="3"/>
        </dgm:presLayoutVars>
      </dgm:prSet>
      <dgm:spPr/>
    </dgm:pt>
    <dgm:pt modelId="{B02FD2E1-43B6-457D-A5C3-D707C367ADAD}" type="pres">
      <dgm:prSet presAssocID="{2D01B98F-1212-464E-B5ED-B192DC20ADAC}" presName="rootConnector1" presStyleLbl="node1" presStyleIdx="0" presStyleCnt="0"/>
      <dgm:spPr/>
    </dgm:pt>
    <dgm:pt modelId="{A9FC2D15-9451-4177-A3D3-FE893CC836A4}" type="pres">
      <dgm:prSet presAssocID="{2D01B98F-1212-464E-B5ED-B192DC20ADAC}" presName="hierChild2" presStyleCnt="0"/>
      <dgm:spPr/>
    </dgm:pt>
    <dgm:pt modelId="{1011BE06-E827-4B0C-B9E6-3F17B8CB65FB}" type="pres">
      <dgm:prSet presAssocID="{2D01B98F-1212-464E-B5ED-B192DC20ADAC}" presName="hierChild3" presStyleCnt="0"/>
      <dgm:spPr/>
    </dgm:pt>
  </dgm:ptLst>
  <dgm:cxnLst>
    <dgm:cxn modelId="{24095C16-E696-40B4-B0EC-9F829A8DBB00}" type="presOf" srcId="{2D01B98F-1212-464E-B5ED-B192DC20ADAC}" destId="{E2EE2D59-BC87-4AFF-AA22-0CE80832385C}" srcOrd="0" destOrd="0" presId="urn:microsoft.com/office/officeart/2005/8/layout/orgChart1"/>
    <dgm:cxn modelId="{37495C25-8591-458A-8736-59E3EDD48B32}" type="presOf" srcId="{2D01B98F-1212-464E-B5ED-B192DC20ADAC}" destId="{B02FD2E1-43B6-457D-A5C3-D707C367ADAD}" srcOrd="1" destOrd="0" presId="urn:microsoft.com/office/officeart/2005/8/layout/orgChart1"/>
    <dgm:cxn modelId="{EDB93830-DE8C-47EB-BE28-911090E0F598}" type="presOf" srcId="{7A9435FB-04AE-4793-930A-7C33EDFCC937}" destId="{169DDFC5-4718-448C-9C0A-0E3579AC0443}" srcOrd="0" destOrd="0" presId="urn:microsoft.com/office/officeart/2005/8/layout/orgChart1"/>
    <dgm:cxn modelId="{C1DCE33E-1D53-4528-A943-D40E07C7A79E}" srcId="{12D8CC0F-C0E3-40AD-819B-00A852AE02A0}" destId="{FB890046-074D-4634-84D3-CA0A93571507}" srcOrd="2" destOrd="0" parTransId="{E69777D1-039B-4F0E-A1E5-9EB929EE96E9}" sibTransId="{DCDB639C-A76A-4953-B52F-AC885AA3AE92}"/>
    <dgm:cxn modelId="{7BA48378-F0AE-4591-8BF6-BB264F23B0B1}" type="presOf" srcId="{FB890046-074D-4634-84D3-CA0A93571507}" destId="{FEA36928-90E0-4AE6-8A02-C02BB2E8DFFD}" srcOrd="1" destOrd="0" presId="urn:microsoft.com/office/officeart/2005/8/layout/orgChart1"/>
    <dgm:cxn modelId="{E5DE0A79-E7F2-482F-8F73-D56E0773BA09}" type="presOf" srcId="{B0001450-3784-491B-94C8-25F2C060F5CA}" destId="{9898B488-93DF-4D0E-B962-2483B1B17824}" srcOrd="0" destOrd="0" presId="urn:microsoft.com/office/officeart/2005/8/layout/orgChart1"/>
    <dgm:cxn modelId="{8C6F44D0-6AE0-4D4A-AA9D-E34DADD2E8B9}" type="presOf" srcId="{B0001450-3784-491B-94C8-25F2C060F5CA}" destId="{02969376-3A91-4615-A4C4-9B32AFB23215}" srcOrd="1" destOrd="0" presId="urn:microsoft.com/office/officeart/2005/8/layout/orgChart1"/>
    <dgm:cxn modelId="{95D059D1-07D5-47BB-A893-C73DB2F48056}" type="presOf" srcId="{FB890046-074D-4634-84D3-CA0A93571507}" destId="{F99CC942-1479-4440-AA78-EBD64BC3735B}" srcOrd="0" destOrd="0" presId="urn:microsoft.com/office/officeart/2005/8/layout/orgChart1"/>
    <dgm:cxn modelId="{056D86E1-2952-4613-A1BC-DE8BC93A9279}" srcId="{12D8CC0F-C0E3-40AD-819B-00A852AE02A0}" destId="{7A9435FB-04AE-4793-930A-7C33EDFCC937}" srcOrd="1" destOrd="0" parTransId="{863F1B90-FD56-434A-A62D-151A0CD75CE7}" sibTransId="{B76D0D27-DEB8-440D-AC68-FB08638771F1}"/>
    <dgm:cxn modelId="{2492BEED-1D98-4865-88B5-1B37A5B334E8}" srcId="{12D8CC0F-C0E3-40AD-819B-00A852AE02A0}" destId="{2D01B98F-1212-464E-B5ED-B192DC20ADAC}" srcOrd="3" destOrd="0" parTransId="{70A06ED8-BB42-476E-8DD5-A792AEC19C2E}" sibTransId="{A8CF67D4-79E6-4B91-88EF-A61E78F7412A}"/>
    <dgm:cxn modelId="{A7A3BFF0-E8C1-40DD-BAD5-E6E719498E61}" srcId="{12D8CC0F-C0E3-40AD-819B-00A852AE02A0}" destId="{B0001450-3784-491B-94C8-25F2C060F5CA}" srcOrd="0" destOrd="0" parTransId="{A9A475D0-BD48-47A0-BA7A-091AFCDF6312}" sibTransId="{8F4D21FF-F819-44A4-832B-AF255EC6FA4C}"/>
    <dgm:cxn modelId="{8908CDF3-22B5-4DE8-A73B-07FA06CBD925}" type="presOf" srcId="{7A9435FB-04AE-4793-930A-7C33EDFCC937}" destId="{D314DD52-415F-4A30-B5D8-9E530B882109}" srcOrd="1" destOrd="0" presId="urn:microsoft.com/office/officeart/2005/8/layout/orgChart1"/>
    <dgm:cxn modelId="{348594FF-A8E4-4DF1-BADC-FA70A1894FDF}" type="presOf" srcId="{12D8CC0F-C0E3-40AD-819B-00A852AE02A0}" destId="{CDF9B93E-66C5-4C92-A172-5B71BA23795E}" srcOrd="0" destOrd="0" presId="urn:microsoft.com/office/officeart/2005/8/layout/orgChart1"/>
    <dgm:cxn modelId="{DEFA7DEA-A0E7-4FFC-BEE7-526C8C4C9F07}" type="presParOf" srcId="{CDF9B93E-66C5-4C92-A172-5B71BA23795E}" destId="{C175C540-6BCA-4F2E-9F9A-66FDD9CE5EAF}" srcOrd="0" destOrd="0" presId="urn:microsoft.com/office/officeart/2005/8/layout/orgChart1"/>
    <dgm:cxn modelId="{4CD7CEB8-039F-4519-9848-60682AD52FD2}" type="presParOf" srcId="{C175C540-6BCA-4F2E-9F9A-66FDD9CE5EAF}" destId="{C72BC968-4C0C-4C24-978F-5B985777F456}" srcOrd="0" destOrd="0" presId="urn:microsoft.com/office/officeart/2005/8/layout/orgChart1"/>
    <dgm:cxn modelId="{929408DB-EC6C-414C-A041-CB60058A3B9D}" type="presParOf" srcId="{C72BC968-4C0C-4C24-978F-5B985777F456}" destId="{9898B488-93DF-4D0E-B962-2483B1B17824}" srcOrd="0" destOrd="0" presId="urn:microsoft.com/office/officeart/2005/8/layout/orgChart1"/>
    <dgm:cxn modelId="{DAFFB91C-3B69-43A8-B0E6-9561E2AB5F5D}" type="presParOf" srcId="{C72BC968-4C0C-4C24-978F-5B985777F456}" destId="{02969376-3A91-4615-A4C4-9B32AFB23215}" srcOrd="1" destOrd="0" presId="urn:microsoft.com/office/officeart/2005/8/layout/orgChart1"/>
    <dgm:cxn modelId="{148FBA43-7395-4711-8FAD-D6C41092E954}" type="presParOf" srcId="{C175C540-6BCA-4F2E-9F9A-66FDD9CE5EAF}" destId="{BDF23EFD-A461-4CCC-87CB-F7180797E25F}" srcOrd="1" destOrd="0" presId="urn:microsoft.com/office/officeart/2005/8/layout/orgChart1"/>
    <dgm:cxn modelId="{4CD0A675-BB73-4E25-AF69-F4709E11D537}" type="presParOf" srcId="{C175C540-6BCA-4F2E-9F9A-66FDD9CE5EAF}" destId="{C889FED7-CEC6-4B9A-AD8F-5190FBF68D89}" srcOrd="2" destOrd="0" presId="urn:microsoft.com/office/officeart/2005/8/layout/orgChart1"/>
    <dgm:cxn modelId="{8C5E941E-4510-42CD-8241-073B590DFB68}" type="presParOf" srcId="{CDF9B93E-66C5-4C92-A172-5B71BA23795E}" destId="{3206C805-DDB4-404D-B8C3-4943C7A6D73C}" srcOrd="1" destOrd="0" presId="urn:microsoft.com/office/officeart/2005/8/layout/orgChart1"/>
    <dgm:cxn modelId="{67BEF032-3A23-490F-96B2-D900C19EBEAE}" type="presParOf" srcId="{3206C805-DDB4-404D-B8C3-4943C7A6D73C}" destId="{BF8F2262-0C3D-42C8-8227-50731065C204}" srcOrd="0" destOrd="0" presId="urn:microsoft.com/office/officeart/2005/8/layout/orgChart1"/>
    <dgm:cxn modelId="{C583B2EC-033D-4AD8-897F-1F9F81ACC181}" type="presParOf" srcId="{BF8F2262-0C3D-42C8-8227-50731065C204}" destId="{169DDFC5-4718-448C-9C0A-0E3579AC0443}" srcOrd="0" destOrd="0" presId="urn:microsoft.com/office/officeart/2005/8/layout/orgChart1"/>
    <dgm:cxn modelId="{55D40E76-5BD5-4731-9838-FD305AA00B4E}" type="presParOf" srcId="{BF8F2262-0C3D-42C8-8227-50731065C204}" destId="{D314DD52-415F-4A30-B5D8-9E530B882109}" srcOrd="1" destOrd="0" presId="urn:microsoft.com/office/officeart/2005/8/layout/orgChart1"/>
    <dgm:cxn modelId="{7C720F10-1711-43CF-8CCD-0EC82F1ABC0E}" type="presParOf" srcId="{3206C805-DDB4-404D-B8C3-4943C7A6D73C}" destId="{3BB913FE-64B4-47E8-BBD1-AE3AD2FEAE30}" srcOrd="1" destOrd="0" presId="urn:microsoft.com/office/officeart/2005/8/layout/orgChart1"/>
    <dgm:cxn modelId="{1FD5EC69-D6BB-4A37-8084-05A9E9F1B5B0}" type="presParOf" srcId="{3206C805-DDB4-404D-B8C3-4943C7A6D73C}" destId="{F0073FF2-BB88-4681-85FD-2227A386C521}" srcOrd="2" destOrd="0" presId="urn:microsoft.com/office/officeart/2005/8/layout/orgChart1"/>
    <dgm:cxn modelId="{92272565-8902-4E6F-97C4-7F35E63DFC42}" type="presParOf" srcId="{CDF9B93E-66C5-4C92-A172-5B71BA23795E}" destId="{A76B68A0-E9F7-4998-B7BD-1F38F1419C66}" srcOrd="2" destOrd="0" presId="urn:microsoft.com/office/officeart/2005/8/layout/orgChart1"/>
    <dgm:cxn modelId="{4527F6ED-D50E-419F-888F-822189D0AAC7}" type="presParOf" srcId="{A76B68A0-E9F7-4998-B7BD-1F38F1419C66}" destId="{750247B8-58A5-428E-BAEF-56F8A5ADC6A6}" srcOrd="0" destOrd="0" presId="urn:microsoft.com/office/officeart/2005/8/layout/orgChart1"/>
    <dgm:cxn modelId="{17512995-D939-4DF8-B69B-77BB3AF769EB}" type="presParOf" srcId="{750247B8-58A5-428E-BAEF-56F8A5ADC6A6}" destId="{F99CC942-1479-4440-AA78-EBD64BC3735B}" srcOrd="0" destOrd="0" presId="urn:microsoft.com/office/officeart/2005/8/layout/orgChart1"/>
    <dgm:cxn modelId="{D34ADFB4-5390-4184-928C-6E7B128EF845}" type="presParOf" srcId="{750247B8-58A5-428E-BAEF-56F8A5ADC6A6}" destId="{FEA36928-90E0-4AE6-8A02-C02BB2E8DFFD}" srcOrd="1" destOrd="0" presId="urn:microsoft.com/office/officeart/2005/8/layout/orgChart1"/>
    <dgm:cxn modelId="{B434358E-5CE8-435A-9DAE-4B135F5D63B0}" type="presParOf" srcId="{A76B68A0-E9F7-4998-B7BD-1F38F1419C66}" destId="{100B8CB0-3972-4F16-B66D-7294E32D96BD}" srcOrd="1" destOrd="0" presId="urn:microsoft.com/office/officeart/2005/8/layout/orgChart1"/>
    <dgm:cxn modelId="{604B97DC-5FF6-4A22-B49F-785FF9326E76}" type="presParOf" srcId="{A76B68A0-E9F7-4998-B7BD-1F38F1419C66}" destId="{764EC668-5F9A-425C-A90C-301D3AADDFE7}" srcOrd="2" destOrd="0" presId="urn:microsoft.com/office/officeart/2005/8/layout/orgChart1"/>
    <dgm:cxn modelId="{B841AADD-AF34-45E3-BAF9-9EDC2F5D74D7}" type="presParOf" srcId="{CDF9B93E-66C5-4C92-A172-5B71BA23795E}" destId="{58FF397F-442D-46A5-9301-FE0E4C1D4591}" srcOrd="3" destOrd="0" presId="urn:microsoft.com/office/officeart/2005/8/layout/orgChart1"/>
    <dgm:cxn modelId="{102F5920-0C70-4DAC-92C3-F34C64080425}" type="presParOf" srcId="{58FF397F-442D-46A5-9301-FE0E4C1D4591}" destId="{EAEF5674-E5A4-45B4-8E2D-D7C6BA3EA403}" srcOrd="0" destOrd="0" presId="urn:microsoft.com/office/officeart/2005/8/layout/orgChart1"/>
    <dgm:cxn modelId="{D36D4B77-67EA-42FC-B941-55BB242B4E28}" type="presParOf" srcId="{EAEF5674-E5A4-45B4-8E2D-D7C6BA3EA403}" destId="{E2EE2D59-BC87-4AFF-AA22-0CE80832385C}" srcOrd="0" destOrd="0" presId="urn:microsoft.com/office/officeart/2005/8/layout/orgChart1"/>
    <dgm:cxn modelId="{13FCCF27-9103-409C-A487-95B808D411FC}" type="presParOf" srcId="{EAEF5674-E5A4-45B4-8E2D-D7C6BA3EA403}" destId="{B02FD2E1-43B6-457D-A5C3-D707C367ADAD}" srcOrd="1" destOrd="0" presId="urn:microsoft.com/office/officeart/2005/8/layout/orgChart1"/>
    <dgm:cxn modelId="{68983C0C-D6D8-4641-A502-8E13D579C0BF}" type="presParOf" srcId="{58FF397F-442D-46A5-9301-FE0E4C1D4591}" destId="{A9FC2D15-9451-4177-A3D3-FE893CC836A4}" srcOrd="1" destOrd="0" presId="urn:microsoft.com/office/officeart/2005/8/layout/orgChart1"/>
    <dgm:cxn modelId="{E1718218-422D-4266-B64A-06AB1888FE46}" type="presParOf" srcId="{58FF397F-442D-46A5-9301-FE0E4C1D4591}" destId="{1011BE06-E827-4B0C-B9E6-3F17B8CB65FB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1FB182-76DB-4A8A-AD70-E4E29D770E5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48F1C-1FEE-425B-91EB-9D0EFC5A33CF}">
      <dgm:prSet/>
      <dgm:spPr/>
      <dgm:t>
        <a:bodyPr/>
        <a:lstStyle/>
        <a:p>
          <a:r>
            <a:rPr lang="en-US"/>
            <a:t>Detection: YOLOv8 (Custom trained)</a:t>
          </a:r>
        </a:p>
      </dgm:t>
    </dgm:pt>
    <dgm:pt modelId="{6B64BDA7-2148-4AF1-91EC-B9CAFA9B4E3F}" type="parTrans" cxnId="{85D0FD27-9870-4425-820D-BC6CF0409749}">
      <dgm:prSet/>
      <dgm:spPr/>
      <dgm:t>
        <a:bodyPr/>
        <a:lstStyle/>
        <a:p>
          <a:endParaRPr lang="en-US"/>
        </a:p>
      </dgm:t>
    </dgm:pt>
    <dgm:pt modelId="{7368BFB5-0B1D-4CE0-B572-77DD3F3588A6}" type="sibTrans" cxnId="{85D0FD27-9870-4425-820D-BC6CF0409749}">
      <dgm:prSet/>
      <dgm:spPr>
        <a:solidFill>
          <a:srgbClr val="F5A700"/>
        </a:solidFill>
      </dgm:spPr>
      <dgm:t>
        <a:bodyPr/>
        <a:lstStyle/>
        <a:p>
          <a:endParaRPr lang="en-US"/>
        </a:p>
      </dgm:t>
    </dgm:pt>
    <dgm:pt modelId="{1B6A9608-277F-4FA4-98CC-44D8DEDA802C}">
      <dgm:prSet/>
      <dgm:spPr/>
      <dgm:t>
        <a:bodyPr/>
        <a:lstStyle/>
        <a:p>
          <a:r>
            <a:rPr lang="en-US"/>
            <a:t>Verification: MobileNetV2 (FFireNet)</a:t>
          </a:r>
        </a:p>
      </dgm:t>
    </dgm:pt>
    <dgm:pt modelId="{45DE0B90-3D46-4B07-B01E-0A481368D086}" type="parTrans" cxnId="{5BAABC94-52CA-4729-B228-C8D362F96C7B}">
      <dgm:prSet/>
      <dgm:spPr/>
      <dgm:t>
        <a:bodyPr/>
        <a:lstStyle/>
        <a:p>
          <a:endParaRPr lang="en-US"/>
        </a:p>
      </dgm:t>
    </dgm:pt>
    <dgm:pt modelId="{03410F1B-4B06-455C-87F5-E887DFB9CAF5}" type="sibTrans" cxnId="{5BAABC94-52CA-4729-B228-C8D362F96C7B}">
      <dgm:prSet/>
      <dgm:spPr>
        <a:solidFill>
          <a:srgbClr val="F5A700"/>
        </a:solidFill>
      </dgm:spPr>
      <dgm:t>
        <a:bodyPr/>
        <a:lstStyle/>
        <a:p>
          <a:endParaRPr lang="en-US"/>
        </a:p>
      </dgm:t>
    </dgm:pt>
    <dgm:pt modelId="{87B41040-F22B-42A5-934D-546BF57C9EAD}">
      <dgm:prSet/>
      <dgm:spPr/>
      <dgm:t>
        <a:bodyPr/>
        <a:lstStyle/>
        <a:p>
          <a:r>
            <a:rPr lang="en-US"/>
            <a:t>Localization: MiDaS_small (Monocular Depth Estimation)</a:t>
          </a:r>
        </a:p>
      </dgm:t>
    </dgm:pt>
    <dgm:pt modelId="{7CD4BBCB-9FC8-4D61-A949-C11CCCBEDEE2}" type="parTrans" cxnId="{ED1E8202-3D6D-4DEC-965C-6FF769C403EF}">
      <dgm:prSet/>
      <dgm:spPr/>
      <dgm:t>
        <a:bodyPr/>
        <a:lstStyle/>
        <a:p>
          <a:endParaRPr lang="en-US"/>
        </a:p>
      </dgm:t>
    </dgm:pt>
    <dgm:pt modelId="{2FF7262D-E5AB-4DCB-ABD4-943235ECC652}" type="sibTrans" cxnId="{ED1E8202-3D6D-4DEC-965C-6FF769C403EF}">
      <dgm:prSet/>
      <dgm:spPr/>
      <dgm:t>
        <a:bodyPr/>
        <a:lstStyle/>
        <a:p>
          <a:endParaRPr lang="en-US"/>
        </a:p>
      </dgm:t>
    </dgm:pt>
    <dgm:pt modelId="{CB99389A-B565-482F-BDBF-F4C20A3345C3}" type="pres">
      <dgm:prSet presAssocID="{411FB182-76DB-4A8A-AD70-E4E29D770E52}" presName="diagram" presStyleCnt="0">
        <dgm:presLayoutVars>
          <dgm:dir/>
          <dgm:resizeHandles val="exact"/>
        </dgm:presLayoutVars>
      </dgm:prSet>
      <dgm:spPr/>
    </dgm:pt>
    <dgm:pt modelId="{9ACD4A5C-DDA5-494D-8656-DFB0E13B880D}" type="pres">
      <dgm:prSet presAssocID="{70E48F1C-1FEE-425B-91EB-9D0EFC5A33CF}" presName="node" presStyleLbl="node1" presStyleIdx="0" presStyleCnt="3" custLinFactNeighborX="888" custLinFactNeighborY="6781">
        <dgm:presLayoutVars>
          <dgm:bulletEnabled val="1"/>
        </dgm:presLayoutVars>
      </dgm:prSet>
      <dgm:spPr/>
    </dgm:pt>
    <dgm:pt modelId="{E8F7EFDB-EBEE-4973-89B4-B34E02B7C990}" type="pres">
      <dgm:prSet presAssocID="{7368BFB5-0B1D-4CE0-B572-77DD3F3588A6}" presName="sibTrans" presStyleLbl="sibTrans2D1" presStyleIdx="0" presStyleCnt="2"/>
      <dgm:spPr/>
    </dgm:pt>
    <dgm:pt modelId="{D31C01E2-D9F3-44E7-BCF0-A620FCBB0551}" type="pres">
      <dgm:prSet presAssocID="{7368BFB5-0B1D-4CE0-B572-77DD3F3588A6}" presName="connectorText" presStyleLbl="sibTrans2D1" presStyleIdx="0" presStyleCnt="2"/>
      <dgm:spPr/>
    </dgm:pt>
    <dgm:pt modelId="{9AB6A27F-DC2F-456B-87E3-20AFBF1C32D4}" type="pres">
      <dgm:prSet presAssocID="{1B6A9608-277F-4FA4-98CC-44D8DEDA802C}" presName="node" presStyleLbl="node1" presStyleIdx="1" presStyleCnt="3" custLinFactNeighborX="520" custLinFactNeighborY="4912">
        <dgm:presLayoutVars>
          <dgm:bulletEnabled val="1"/>
        </dgm:presLayoutVars>
      </dgm:prSet>
      <dgm:spPr/>
    </dgm:pt>
    <dgm:pt modelId="{DCB78479-B337-4443-A4DD-3CBD07E4F5BC}" type="pres">
      <dgm:prSet presAssocID="{03410F1B-4B06-455C-87F5-E887DFB9CAF5}" presName="sibTrans" presStyleLbl="sibTrans2D1" presStyleIdx="1" presStyleCnt="2"/>
      <dgm:spPr/>
    </dgm:pt>
    <dgm:pt modelId="{E5828549-CD09-4FD0-9353-475AF477D661}" type="pres">
      <dgm:prSet presAssocID="{03410F1B-4B06-455C-87F5-E887DFB9CAF5}" presName="connectorText" presStyleLbl="sibTrans2D1" presStyleIdx="1" presStyleCnt="2"/>
      <dgm:spPr/>
    </dgm:pt>
    <dgm:pt modelId="{66C411C8-FCCF-499C-8687-70A867BB22C5}" type="pres">
      <dgm:prSet presAssocID="{87B41040-F22B-42A5-934D-546BF57C9EAD}" presName="node" presStyleLbl="node1" presStyleIdx="2" presStyleCnt="3">
        <dgm:presLayoutVars>
          <dgm:bulletEnabled val="1"/>
        </dgm:presLayoutVars>
      </dgm:prSet>
      <dgm:spPr/>
    </dgm:pt>
  </dgm:ptLst>
  <dgm:cxnLst>
    <dgm:cxn modelId="{ED1E8202-3D6D-4DEC-965C-6FF769C403EF}" srcId="{411FB182-76DB-4A8A-AD70-E4E29D770E52}" destId="{87B41040-F22B-42A5-934D-546BF57C9EAD}" srcOrd="2" destOrd="0" parTransId="{7CD4BBCB-9FC8-4D61-A949-C11CCCBEDEE2}" sibTransId="{2FF7262D-E5AB-4DCB-ABD4-943235ECC652}"/>
    <dgm:cxn modelId="{5A600D1A-CEBE-4473-B4AF-C5ED867084AF}" type="presOf" srcId="{411FB182-76DB-4A8A-AD70-E4E29D770E52}" destId="{CB99389A-B565-482F-BDBF-F4C20A3345C3}" srcOrd="0" destOrd="0" presId="urn:microsoft.com/office/officeart/2005/8/layout/process5"/>
    <dgm:cxn modelId="{86AD2A1E-46D5-40DD-AB7F-285212C7E0C8}" type="presOf" srcId="{03410F1B-4B06-455C-87F5-E887DFB9CAF5}" destId="{DCB78479-B337-4443-A4DD-3CBD07E4F5BC}" srcOrd="0" destOrd="0" presId="urn:microsoft.com/office/officeart/2005/8/layout/process5"/>
    <dgm:cxn modelId="{85D0FD27-9870-4425-820D-BC6CF0409749}" srcId="{411FB182-76DB-4A8A-AD70-E4E29D770E52}" destId="{70E48F1C-1FEE-425B-91EB-9D0EFC5A33CF}" srcOrd="0" destOrd="0" parTransId="{6B64BDA7-2148-4AF1-91EC-B9CAFA9B4E3F}" sibTransId="{7368BFB5-0B1D-4CE0-B572-77DD3F3588A6}"/>
    <dgm:cxn modelId="{B33DCE30-6A19-4325-9D70-4D2C9A82B225}" type="presOf" srcId="{7368BFB5-0B1D-4CE0-B572-77DD3F3588A6}" destId="{E8F7EFDB-EBEE-4973-89B4-B34E02B7C990}" srcOrd="0" destOrd="0" presId="urn:microsoft.com/office/officeart/2005/8/layout/process5"/>
    <dgm:cxn modelId="{57858831-4231-4860-A5DD-9E96FAC18888}" type="presOf" srcId="{1B6A9608-277F-4FA4-98CC-44D8DEDA802C}" destId="{9AB6A27F-DC2F-456B-87E3-20AFBF1C32D4}" srcOrd="0" destOrd="0" presId="urn:microsoft.com/office/officeart/2005/8/layout/process5"/>
    <dgm:cxn modelId="{FAA1E161-A3DF-4B94-B9B3-7C56BE299237}" type="presOf" srcId="{87B41040-F22B-42A5-934D-546BF57C9EAD}" destId="{66C411C8-FCCF-499C-8687-70A867BB22C5}" srcOrd="0" destOrd="0" presId="urn:microsoft.com/office/officeart/2005/8/layout/process5"/>
    <dgm:cxn modelId="{E81E1D66-6C04-4D9D-A8AA-B7BAEAECF2F5}" type="presOf" srcId="{7368BFB5-0B1D-4CE0-B572-77DD3F3588A6}" destId="{D31C01E2-D9F3-44E7-BCF0-A620FCBB0551}" srcOrd="1" destOrd="0" presId="urn:microsoft.com/office/officeart/2005/8/layout/process5"/>
    <dgm:cxn modelId="{22B1144D-BACA-4369-8C78-3C1904E42CA4}" type="presOf" srcId="{03410F1B-4B06-455C-87F5-E887DFB9CAF5}" destId="{E5828549-CD09-4FD0-9353-475AF477D661}" srcOrd="1" destOrd="0" presId="urn:microsoft.com/office/officeart/2005/8/layout/process5"/>
    <dgm:cxn modelId="{00D8B186-EF56-4AD3-81CD-20B6243452A4}" type="presOf" srcId="{70E48F1C-1FEE-425B-91EB-9D0EFC5A33CF}" destId="{9ACD4A5C-DDA5-494D-8656-DFB0E13B880D}" srcOrd="0" destOrd="0" presId="urn:microsoft.com/office/officeart/2005/8/layout/process5"/>
    <dgm:cxn modelId="{5BAABC94-52CA-4729-B228-C8D362F96C7B}" srcId="{411FB182-76DB-4A8A-AD70-E4E29D770E52}" destId="{1B6A9608-277F-4FA4-98CC-44D8DEDA802C}" srcOrd="1" destOrd="0" parTransId="{45DE0B90-3D46-4B07-B01E-0A481368D086}" sibTransId="{03410F1B-4B06-455C-87F5-E887DFB9CAF5}"/>
    <dgm:cxn modelId="{9AA8674F-3F1D-4B10-A8F6-20BBBD1D3041}" type="presParOf" srcId="{CB99389A-B565-482F-BDBF-F4C20A3345C3}" destId="{9ACD4A5C-DDA5-494D-8656-DFB0E13B880D}" srcOrd="0" destOrd="0" presId="urn:microsoft.com/office/officeart/2005/8/layout/process5"/>
    <dgm:cxn modelId="{989DD091-1E92-48DC-A136-498AF2B6A182}" type="presParOf" srcId="{CB99389A-B565-482F-BDBF-F4C20A3345C3}" destId="{E8F7EFDB-EBEE-4973-89B4-B34E02B7C990}" srcOrd="1" destOrd="0" presId="urn:microsoft.com/office/officeart/2005/8/layout/process5"/>
    <dgm:cxn modelId="{6F1220BE-8DFD-4803-8763-042F181B86DE}" type="presParOf" srcId="{E8F7EFDB-EBEE-4973-89B4-B34E02B7C990}" destId="{D31C01E2-D9F3-44E7-BCF0-A620FCBB0551}" srcOrd="0" destOrd="0" presId="urn:microsoft.com/office/officeart/2005/8/layout/process5"/>
    <dgm:cxn modelId="{9F3300DE-C4C4-4654-9806-7E0B84B64DB9}" type="presParOf" srcId="{CB99389A-B565-482F-BDBF-F4C20A3345C3}" destId="{9AB6A27F-DC2F-456B-87E3-20AFBF1C32D4}" srcOrd="2" destOrd="0" presId="urn:microsoft.com/office/officeart/2005/8/layout/process5"/>
    <dgm:cxn modelId="{0D3675DC-2D21-4235-9183-655BDFB11BC6}" type="presParOf" srcId="{CB99389A-B565-482F-BDBF-F4C20A3345C3}" destId="{DCB78479-B337-4443-A4DD-3CBD07E4F5BC}" srcOrd="3" destOrd="0" presId="urn:microsoft.com/office/officeart/2005/8/layout/process5"/>
    <dgm:cxn modelId="{C4CFB076-A781-4E92-A534-E48985D1732D}" type="presParOf" srcId="{DCB78479-B337-4443-A4DD-3CBD07E4F5BC}" destId="{E5828549-CD09-4FD0-9353-475AF477D661}" srcOrd="0" destOrd="0" presId="urn:microsoft.com/office/officeart/2005/8/layout/process5"/>
    <dgm:cxn modelId="{55D62267-F76C-4B38-94FE-5D17C52C6417}" type="presParOf" srcId="{CB99389A-B565-482F-BDBF-F4C20A3345C3}" destId="{66C411C8-FCCF-499C-8687-70A867BB22C5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C6779D-EE38-409E-B563-70425EA095CD}">
      <dsp:nvSpPr>
        <dsp:cNvPr id="0" name=""/>
        <dsp:cNvSpPr/>
      </dsp:nvSpPr>
      <dsp:spPr>
        <a:xfrm>
          <a:off x="0" y="6858"/>
          <a:ext cx="1016812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Fire detection and location estimation</a:t>
          </a:r>
        </a:p>
      </dsp:txBody>
      <dsp:txXfrm>
        <a:off x="32784" y="39642"/>
        <a:ext cx="10102559" cy="606012"/>
      </dsp:txXfrm>
    </dsp:sp>
    <dsp:sp modelId="{DE5C828A-E821-42F3-AE87-72053E7365E9}">
      <dsp:nvSpPr>
        <dsp:cNvPr id="0" name=""/>
        <dsp:cNvSpPr/>
      </dsp:nvSpPr>
      <dsp:spPr>
        <a:xfrm>
          <a:off x="0" y="759078"/>
          <a:ext cx="1016812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Monitoring crowds and vehicles</a:t>
          </a:r>
        </a:p>
      </dsp:txBody>
      <dsp:txXfrm>
        <a:off x="32784" y="791862"/>
        <a:ext cx="10102559" cy="606012"/>
      </dsp:txXfrm>
    </dsp:sp>
    <dsp:sp modelId="{8C458093-902F-4580-B405-DF1C2E797037}">
      <dsp:nvSpPr>
        <dsp:cNvPr id="0" name=""/>
        <dsp:cNvSpPr/>
      </dsp:nvSpPr>
      <dsp:spPr>
        <a:xfrm>
          <a:off x="0" y="1511298"/>
          <a:ext cx="1016812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User guidance with routes directed away from fire</a:t>
          </a:r>
        </a:p>
      </dsp:txBody>
      <dsp:txXfrm>
        <a:off x="32784" y="1544082"/>
        <a:ext cx="10102559" cy="606012"/>
      </dsp:txXfrm>
    </dsp:sp>
    <dsp:sp modelId="{C5B1425E-514C-4EE1-B2C0-15A05D89FA5A}">
      <dsp:nvSpPr>
        <dsp:cNvPr id="0" name=""/>
        <dsp:cNvSpPr/>
      </dsp:nvSpPr>
      <dsp:spPr>
        <a:xfrm>
          <a:off x="0" y="2263518"/>
          <a:ext cx="1016812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Administrator dashboard for system oversight</a:t>
          </a:r>
        </a:p>
      </dsp:txBody>
      <dsp:txXfrm>
        <a:off x="32784" y="2296302"/>
        <a:ext cx="10102559" cy="606012"/>
      </dsp:txXfrm>
    </dsp:sp>
    <dsp:sp modelId="{786A97B2-A9A9-4CEA-9B37-B99FA9D5727C}">
      <dsp:nvSpPr>
        <dsp:cNvPr id="0" name=""/>
        <dsp:cNvSpPr/>
      </dsp:nvSpPr>
      <dsp:spPr>
        <a:xfrm>
          <a:off x="0" y="3015738"/>
          <a:ext cx="10168127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Simulation of evacuation flows</a:t>
          </a:r>
        </a:p>
      </dsp:txBody>
      <dsp:txXfrm>
        <a:off x="32784" y="3048522"/>
        <a:ext cx="10102559" cy="6060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24695-2D88-41CA-96EB-5EB1ADD744D0}">
      <dsp:nvSpPr>
        <dsp:cNvPr id="0" name=""/>
        <dsp:cNvSpPr/>
      </dsp:nvSpPr>
      <dsp:spPr>
        <a:xfrm>
          <a:off x="567888" y="10373"/>
          <a:ext cx="2839873" cy="1703923"/>
        </a:xfrm>
        <a:prstGeom prst="rect">
          <a:avLst/>
        </a:prstGeom>
        <a:solidFill>
          <a:schemeClr val="accent1">
            <a:lumMod val="75000"/>
          </a:schemeClr>
        </a:solidFill>
        <a:ln w="22225" cap="rnd" cmpd="sng" algn="ctr">
          <a:solidFill>
            <a:srgbClr val="E4CE9F"/>
          </a:solidFill>
          <a:prstDash val="solid"/>
          <a:round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View live map with CCTV topology, fire location, crowd density and vehicle occupancy</a:t>
          </a:r>
        </a:p>
      </dsp:txBody>
      <dsp:txXfrm>
        <a:off x="567888" y="10373"/>
        <a:ext cx="2839873" cy="1703923"/>
      </dsp:txXfrm>
    </dsp:sp>
    <dsp:sp modelId="{E9E60B1C-F133-49CE-9547-D1005B3298DC}">
      <dsp:nvSpPr>
        <dsp:cNvPr id="0" name=""/>
        <dsp:cNvSpPr/>
      </dsp:nvSpPr>
      <dsp:spPr>
        <a:xfrm>
          <a:off x="3664031" y="1138"/>
          <a:ext cx="2839873" cy="1703923"/>
        </a:xfrm>
        <a:prstGeom prst="rect">
          <a:avLst/>
        </a:prstGeom>
        <a:solidFill>
          <a:schemeClr val="accent1">
            <a:lumMod val="75000"/>
          </a:schemeClr>
        </a:solidFill>
        <a:ln w="22225" cap="rnd" cmpd="sng" algn="ctr">
          <a:solidFill>
            <a:srgbClr val="E4CE9F"/>
          </a:solidFill>
          <a:prstDash val="solid"/>
          <a:round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Run what-if evacuation simulations to identify congestion points</a:t>
          </a:r>
        </a:p>
      </dsp:txBody>
      <dsp:txXfrm>
        <a:off x="3664031" y="1138"/>
        <a:ext cx="2839873" cy="1703923"/>
      </dsp:txXfrm>
    </dsp:sp>
    <dsp:sp modelId="{4CB56DB7-CCA3-4D7F-BFC9-A0A67CB5666A}">
      <dsp:nvSpPr>
        <dsp:cNvPr id="0" name=""/>
        <dsp:cNvSpPr/>
      </dsp:nvSpPr>
      <dsp:spPr>
        <a:xfrm>
          <a:off x="6787892" y="1138"/>
          <a:ext cx="2839873" cy="1703923"/>
        </a:xfrm>
        <a:prstGeom prst="rect">
          <a:avLst/>
        </a:prstGeom>
        <a:solidFill>
          <a:schemeClr val="accent1">
            <a:lumMod val="75000"/>
          </a:schemeClr>
        </a:solidFill>
        <a:ln w="22225" cap="rnd" cmpd="sng" algn="ctr">
          <a:solidFill>
            <a:srgbClr val="E4CE9F"/>
          </a:solidFill>
          <a:prstDash val="solid"/>
          <a:round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Display Grafana analytics</a:t>
          </a:r>
        </a:p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(parking</a:t>
          </a:r>
          <a:r>
            <a:rPr lang="en-US" sz="1200" kern="1200">
              <a:latin typeface="Avenir Next LT Pro"/>
            </a:rPr>
            <a:t> and crowd density</a:t>
          </a:r>
          <a:r>
            <a:rPr lang="en-US" sz="1200" kern="1200"/>
            <a:t>, system performance)</a:t>
          </a:r>
        </a:p>
      </dsp:txBody>
      <dsp:txXfrm>
        <a:off x="6787892" y="1138"/>
        <a:ext cx="2839873" cy="1703923"/>
      </dsp:txXfrm>
    </dsp:sp>
    <dsp:sp modelId="{AC1A08C2-5350-4FF5-8D2D-2B519B2082C0}">
      <dsp:nvSpPr>
        <dsp:cNvPr id="0" name=""/>
        <dsp:cNvSpPr/>
      </dsp:nvSpPr>
      <dsp:spPr>
        <a:xfrm>
          <a:off x="2129818" y="1990188"/>
          <a:ext cx="2839873" cy="1703923"/>
        </a:xfrm>
        <a:prstGeom prst="rect">
          <a:avLst/>
        </a:prstGeom>
        <a:solidFill>
          <a:srgbClr val="B87D00"/>
        </a:solidFill>
        <a:ln w="22225" cap="rnd" cmpd="sng" algn="ctr">
          <a:solidFill>
            <a:srgbClr val="E4CE9F"/>
          </a:solidFill>
          <a:prstDash val="solid"/>
          <a:round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Send alerts to users</a:t>
          </a:r>
        </a:p>
      </dsp:txBody>
      <dsp:txXfrm>
        <a:off x="2129818" y="1990188"/>
        <a:ext cx="2839873" cy="1703923"/>
      </dsp:txXfrm>
    </dsp:sp>
    <dsp:sp modelId="{AEF3B87A-1261-4F8C-9277-E47F5B026BC5}">
      <dsp:nvSpPr>
        <dsp:cNvPr id="0" name=""/>
        <dsp:cNvSpPr/>
      </dsp:nvSpPr>
      <dsp:spPr>
        <a:xfrm>
          <a:off x="5225962" y="1989049"/>
          <a:ext cx="2839873" cy="1703923"/>
        </a:xfrm>
        <a:prstGeom prst="rect">
          <a:avLst/>
        </a:prstGeom>
        <a:solidFill>
          <a:schemeClr val="bg2">
            <a:lumMod val="65000"/>
          </a:schemeClr>
        </a:solidFill>
        <a:ln w="22225" cap="rnd" cmpd="sng" algn="ctr">
          <a:solidFill>
            <a:srgbClr val="E4CE9F"/>
          </a:solidFill>
          <a:prstDash val="solid"/>
          <a:round/>
        </a:ln>
        <a:effectLst>
          <a:softEdge rad="3175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Camera management (PTZ)</a:t>
          </a:r>
        </a:p>
      </dsp:txBody>
      <dsp:txXfrm>
        <a:off x="5225962" y="1989049"/>
        <a:ext cx="2839873" cy="1703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8B488-93DF-4D0E-B962-2483B1B17824}">
      <dsp:nvSpPr>
        <dsp:cNvPr id="0" name=""/>
        <dsp:cNvSpPr/>
      </dsp:nvSpPr>
      <dsp:spPr>
        <a:xfrm>
          <a:off x="5434" y="1725756"/>
          <a:ext cx="2266865" cy="1133432"/>
        </a:xfrm>
        <a:prstGeom prst="rect">
          <a:avLst/>
        </a:prstGeom>
        <a:solidFill>
          <a:srgbClr val="B87D00"/>
        </a:solidFill>
        <a:ln w="12700" cap="flat" cmpd="sng" algn="ctr">
          <a:noFill/>
          <a:prstDash val="solid"/>
          <a:miter lim="800000"/>
        </a:ln>
        <a:effectLst>
          <a:softEdge rad="254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View detected fire location and affected radius on map </a:t>
          </a:r>
        </a:p>
      </dsp:txBody>
      <dsp:txXfrm>
        <a:off x="5434" y="1725756"/>
        <a:ext cx="2266865" cy="1133432"/>
      </dsp:txXfrm>
    </dsp:sp>
    <dsp:sp modelId="{169DDFC5-4718-448C-9C0A-0E3579AC0443}">
      <dsp:nvSpPr>
        <dsp:cNvPr id="0" name=""/>
        <dsp:cNvSpPr/>
      </dsp:nvSpPr>
      <dsp:spPr>
        <a:xfrm>
          <a:off x="2748341" y="1725756"/>
          <a:ext cx="2266865" cy="1133432"/>
        </a:xfrm>
        <a:prstGeom prst="rect">
          <a:avLst/>
        </a:prstGeom>
        <a:solidFill>
          <a:srgbClr val="B87D00"/>
        </a:solidFill>
        <a:ln w="12700" cap="flat" cmpd="sng" algn="ctr">
          <a:noFill/>
          <a:prstDash val="solid"/>
          <a:miter lim="800000"/>
        </a:ln>
        <a:effectLst>
          <a:softEdge rad="254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Receive optimal route to the nearest safe exit</a:t>
          </a:r>
        </a:p>
      </dsp:txBody>
      <dsp:txXfrm>
        <a:off x="2748341" y="1725756"/>
        <a:ext cx="2266865" cy="1133432"/>
      </dsp:txXfrm>
    </dsp:sp>
    <dsp:sp modelId="{F99CC942-1479-4440-AA78-EBD64BC3735B}">
      <dsp:nvSpPr>
        <dsp:cNvPr id="0" name=""/>
        <dsp:cNvSpPr/>
      </dsp:nvSpPr>
      <dsp:spPr>
        <a:xfrm>
          <a:off x="5491248" y="1725756"/>
          <a:ext cx="2266865" cy="1133432"/>
        </a:xfrm>
        <a:prstGeom prst="rect">
          <a:avLst/>
        </a:prstGeom>
        <a:solidFill>
          <a:srgbClr val="B87D00"/>
        </a:solidFill>
        <a:ln w="12700" cap="flat" cmpd="sng" algn="ctr">
          <a:noFill/>
          <a:prstDash val="solid"/>
          <a:miter lim="800000"/>
        </a:ln>
        <a:effectLst>
          <a:softEdge rad="254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See admin message</a:t>
          </a:r>
        </a:p>
      </dsp:txBody>
      <dsp:txXfrm>
        <a:off x="5491248" y="1725756"/>
        <a:ext cx="2266865" cy="1133432"/>
      </dsp:txXfrm>
    </dsp:sp>
    <dsp:sp modelId="{E2EE2D59-BC87-4AFF-AA22-0CE80832385C}">
      <dsp:nvSpPr>
        <dsp:cNvPr id="0" name=""/>
        <dsp:cNvSpPr/>
      </dsp:nvSpPr>
      <dsp:spPr>
        <a:xfrm>
          <a:off x="8234155" y="1725756"/>
          <a:ext cx="2266865" cy="1133432"/>
        </a:xfrm>
        <a:prstGeom prst="rect">
          <a:avLst/>
        </a:prstGeom>
        <a:solidFill>
          <a:schemeClr val="tx2">
            <a:lumMod val="50000"/>
            <a:lumOff val="50000"/>
          </a:schemeClr>
        </a:solidFill>
        <a:ln w="12700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>
          <a:softEdge rad="2540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Dynamic rerouting as fire spreads and roads become congested</a:t>
          </a:r>
        </a:p>
      </dsp:txBody>
      <dsp:txXfrm>
        <a:off x="8234155" y="1725756"/>
        <a:ext cx="2266865" cy="11334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D4A5C-DDA5-494D-8656-DFB0E13B880D}">
      <dsp:nvSpPr>
        <dsp:cNvPr id="0" name=""/>
        <dsp:cNvSpPr/>
      </dsp:nvSpPr>
      <dsp:spPr>
        <a:xfrm>
          <a:off x="35828" y="1532541"/>
          <a:ext cx="2930544" cy="1758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Detection: YOLOv8 (Custom trained)</a:t>
          </a:r>
        </a:p>
      </dsp:txBody>
      <dsp:txXfrm>
        <a:off x="87328" y="1584041"/>
        <a:ext cx="2827544" cy="1655326"/>
      </dsp:txXfrm>
    </dsp:sp>
    <dsp:sp modelId="{E8F7EFDB-EBEE-4973-89B4-B34E02B7C990}">
      <dsp:nvSpPr>
        <dsp:cNvPr id="0" name=""/>
        <dsp:cNvSpPr/>
      </dsp:nvSpPr>
      <dsp:spPr>
        <a:xfrm rot="21572392">
          <a:off x="3221878" y="2032025"/>
          <a:ext cx="615579" cy="726775"/>
        </a:xfrm>
        <a:prstGeom prst="rightArrow">
          <a:avLst>
            <a:gd name="adj1" fmla="val 60000"/>
            <a:gd name="adj2" fmla="val 50000"/>
          </a:avLst>
        </a:prstGeom>
        <a:solidFill>
          <a:srgbClr val="F5A7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221881" y="2178122"/>
        <a:ext cx="430905" cy="436065"/>
      </dsp:txXfrm>
    </dsp:sp>
    <dsp:sp modelId="{9AB6A27F-DC2F-456B-87E3-20AFBF1C32D4}">
      <dsp:nvSpPr>
        <dsp:cNvPr id="0" name=""/>
        <dsp:cNvSpPr/>
      </dsp:nvSpPr>
      <dsp:spPr>
        <a:xfrm>
          <a:off x="4127806" y="1499678"/>
          <a:ext cx="2930544" cy="1758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Verification: MobileNetV2 (FFireNet)</a:t>
          </a:r>
        </a:p>
      </dsp:txBody>
      <dsp:txXfrm>
        <a:off x="4179306" y="1551178"/>
        <a:ext cx="2827544" cy="1655326"/>
      </dsp:txXfrm>
    </dsp:sp>
    <dsp:sp modelId="{DCB78479-B337-4443-A4DD-3CBD07E4F5BC}">
      <dsp:nvSpPr>
        <dsp:cNvPr id="0" name=""/>
        <dsp:cNvSpPr/>
      </dsp:nvSpPr>
      <dsp:spPr>
        <a:xfrm rot="21527372">
          <a:off x="7312818" y="1972636"/>
          <a:ext cx="613335" cy="726775"/>
        </a:xfrm>
        <a:prstGeom prst="rightArrow">
          <a:avLst>
            <a:gd name="adj1" fmla="val 60000"/>
            <a:gd name="adj2" fmla="val 50000"/>
          </a:avLst>
        </a:prstGeom>
        <a:solidFill>
          <a:srgbClr val="F5A7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312839" y="2119935"/>
        <a:ext cx="429335" cy="436065"/>
      </dsp:txXfrm>
    </dsp:sp>
    <dsp:sp modelId="{66C411C8-FCCF-499C-8687-70A867BB22C5}">
      <dsp:nvSpPr>
        <dsp:cNvPr id="0" name=""/>
        <dsp:cNvSpPr/>
      </dsp:nvSpPr>
      <dsp:spPr>
        <a:xfrm>
          <a:off x="8215330" y="1413309"/>
          <a:ext cx="2930544" cy="1758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Localization: MiDaS_small (Monocular Depth Estimation)</a:t>
          </a:r>
        </a:p>
      </dsp:txBody>
      <dsp:txXfrm>
        <a:off x="8266830" y="1464809"/>
        <a:ext cx="2827544" cy="1655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14561-2F40-431F-B0A3-448E1A5E574F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90776-6DA5-42DC-A953-C129870A5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48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Εντοπισμός πυρκαγιάς και </a:t>
            </a:r>
            <a:r>
              <a:rPr lang="el-GR" err="1"/>
              <a:t>εκτίμσηση</a:t>
            </a:r>
            <a:r>
              <a:rPr lang="el-GR"/>
              <a:t> της απόστασης της από την κάμερα</a:t>
            </a:r>
          </a:p>
          <a:p>
            <a:r>
              <a:rPr lang="el-GR"/>
              <a:t>Παρακολούθηση του πλήθους και των οχημάτων για να </a:t>
            </a:r>
            <a:r>
              <a:rPr lang="el-GR" err="1"/>
              <a:t>προτεινουμε</a:t>
            </a:r>
            <a:r>
              <a:rPr lang="el-GR"/>
              <a:t> </a:t>
            </a:r>
            <a:r>
              <a:rPr lang="el-GR" err="1"/>
              <a:t>ασφαλες</a:t>
            </a:r>
            <a:r>
              <a:rPr lang="el-GR"/>
              <a:t> διαδρομές</a:t>
            </a:r>
          </a:p>
          <a:p>
            <a:r>
              <a:rPr lang="el-GR" err="1"/>
              <a:t>Καθοδηγηση</a:t>
            </a:r>
            <a:r>
              <a:rPr lang="el-GR"/>
              <a:t> </a:t>
            </a:r>
            <a:r>
              <a:rPr lang="el-GR" err="1"/>
              <a:t>χρηστων</a:t>
            </a:r>
            <a:endParaRPr lang="el-GR"/>
          </a:p>
          <a:p>
            <a:r>
              <a:rPr lang="el-GR"/>
              <a:t>Διαχειριστής παρακολουθεί ζωντανά την </a:t>
            </a:r>
            <a:r>
              <a:rPr lang="el-GR" err="1"/>
              <a:t>καταάσταση</a:t>
            </a:r>
            <a:endParaRPr lang="el-GR"/>
          </a:p>
          <a:p>
            <a:r>
              <a:rPr lang="el-GR" err="1"/>
              <a:t>Χρησιμοποιουμε</a:t>
            </a:r>
            <a:r>
              <a:rPr lang="el-GR"/>
              <a:t> </a:t>
            </a:r>
            <a:r>
              <a:rPr lang="el-GR" err="1"/>
              <a:t>προσομοιωσεις</a:t>
            </a:r>
            <a:r>
              <a:rPr lang="el-GR"/>
              <a:t> για να βελτιώσουμε τη στρατηγική εκκένωσης</a:t>
            </a:r>
          </a:p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90776-6DA5-42DC-A953-C129870A5E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6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dirty="0"/>
              <a:t>2 ροές εκκένωσης πεζών μακριά από την περιοχή πυρκαγιάς πρέπει να ενσωματωθεί ο αλγόριθμος ώστε να βρίσκονται οι βέλτιστες ροές δυναμικά</a:t>
            </a:r>
          </a:p>
          <a:p>
            <a:r>
              <a:rPr lang="el-GR" dirty="0"/>
              <a:t>Ο </a:t>
            </a:r>
            <a:r>
              <a:rPr lang="en-US" dirty="0"/>
              <a:t>server </a:t>
            </a:r>
            <a:r>
              <a:rPr lang="el-GR" dirty="0"/>
              <a:t>μέσω του </a:t>
            </a:r>
            <a:r>
              <a:rPr lang="en-US" dirty="0"/>
              <a:t>traffic controller API </a:t>
            </a:r>
            <a:r>
              <a:rPr lang="el-GR" dirty="0"/>
              <a:t>τρέχει την προσομοίωση και στέλνει με πρωτόκολλο </a:t>
            </a:r>
            <a:r>
              <a:rPr lang="en-US" dirty="0" err="1"/>
              <a:t>webSockets</a:t>
            </a:r>
            <a:r>
              <a:rPr lang="en-US" dirty="0"/>
              <a:t> </a:t>
            </a:r>
            <a:r>
              <a:rPr lang="el-GR" dirty="0"/>
              <a:t>τις θέσεις των πεζων/οχηματων στο</a:t>
            </a:r>
            <a:r>
              <a:rPr lang="en-US" dirty="0"/>
              <a:t> frontend </a:t>
            </a:r>
            <a:r>
              <a:rPr lang="el-GR" dirty="0"/>
              <a:t>του </a:t>
            </a:r>
            <a:r>
              <a:rPr lang="en-US" dirty="0"/>
              <a:t>admin (full duplex </a:t>
            </a:r>
            <a:r>
              <a:rPr lang="el-GR" dirty="0"/>
              <a:t>επικοινωνία, δεν χρειάζεται </a:t>
            </a:r>
            <a:r>
              <a:rPr lang="en-US" dirty="0"/>
              <a:t>polling)</a:t>
            </a:r>
            <a:endParaRPr lang="el-G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90776-6DA5-42DC-A953-C129870A5E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45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D801C-EBF7-2778-44FE-5AFC21AC3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561FC-83CD-1EE9-21CF-26A36FF6A4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737B93-15D4-B7D4-9AD8-2A764EAEF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E9032-56A6-242E-3779-0E8C11837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1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l-GR"/>
              <a:t>ΝΑ ΑΝΑΦΕΡΘΕΙ ΌΤΙ ΕΊΝΑΙ </a:t>
            </a:r>
            <a:r>
              <a:rPr lang="en-US"/>
              <a:t>DATA ,</a:t>
            </a:r>
            <a:r>
              <a:rPr lang="el-GR"/>
              <a:t> η κατεύθυνση στα βέλη </a:t>
            </a:r>
            <a:endParaRPr lang="en-US"/>
          </a:p>
          <a:p>
            <a:endParaRPr lang="en-US"/>
          </a:p>
          <a:p>
            <a:r>
              <a:rPr lang="el-GR"/>
              <a:t>Πηγές δεδομένων </a:t>
            </a:r>
            <a:r>
              <a:rPr lang="en-US"/>
              <a:t>camera </a:t>
            </a:r>
            <a:r>
              <a:rPr lang="el-GR"/>
              <a:t>παράγουν </a:t>
            </a:r>
            <a:r>
              <a:rPr lang="en-US"/>
              <a:t>streams </a:t>
            </a:r>
            <a:r>
              <a:rPr lang="el-GR"/>
              <a:t>δέχονται εντολές για έλεγχο </a:t>
            </a:r>
            <a:r>
              <a:rPr lang="en-US"/>
              <a:t>PTZ </a:t>
            </a:r>
          </a:p>
          <a:p>
            <a:r>
              <a:rPr lang="en-US"/>
              <a:t>Video management system API </a:t>
            </a:r>
            <a:r>
              <a:rPr lang="el-GR"/>
              <a:t>τα </a:t>
            </a:r>
            <a:r>
              <a:rPr lang="en-US"/>
              <a:t>frames </a:t>
            </a:r>
            <a:r>
              <a:rPr lang="el-GR"/>
              <a:t>αναλύονται από τρία μοντέλα</a:t>
            </a:r>
          </a:p>
          <a:p>
            <a:endParaRPr lang="el-GR"/>
          </a:p>
          <a:p>
            <a:r>
              <a:rPr lang="en-US" err="1"/>
              <a:t>LoRaWan</a:t>
            </a:r>
            <a:r>
              <a:rPr lang="en-US"/>
              <a:t> Management Server </a:t>
            </a:r>
            <a:r>
              <a:rPr lang="el-GR"/>
              <a:t>μεταφέρει σε </a:t>
            </a:r>
            <a:r>
              <a:rPr lang="en-US"/>
              <a:t>application </a:t>
            </a:r>
            <a:r>
              <a:rPr lang="el-GR"/>
              <a:t>επίπεδο τα </a:t>
            </a:r>
            <a:r>
              <a:rPr lang="en-US"/>
              <a:t>LoRa </a:t>
            </a:r>
            <a:r>
              <a:rPr lang="el-GR"/>
              <a:t>δεδομένα (με </a:t>
            </a:r>
            <a:r>
              <a:rPr lang="en-US" err="1"/>
              <a:t>gateaway</a:t>
            </a:r>
            <a:r>
              <a:rPr lang="en-US"/>
              <a:t>, network server) </a:t>
            </a:r>
            <a:r>
              <a:rPr lang="el-GR"/>
              <a:t>κάνει </a:t>
            </a:r>
            <a:r>
              <a:rPr lang="en-US"/>
              <a:t>publish </a:t>
            </a:r>
            <a:r>
              <a:rPr lang="el-GR"/>
              <a:t>στο </a:t>
            </a:r>
            <a:r>
              <a:rPr lang="en-US"/>
              <a:t>broker</a:t>
            </a:r>
          </a:p>
          <a:p>
            <a:endParaRPr lang="en-US"/>
          </a:p>
          <a:p>
            <a:r>
              <a:rPr lang="en-US"/>
              <a:t>IoT agents </a:t>
            </a:r>
            <a:r>
              <a:rPr lang="el-GR"/>
              <a:t>μετατρέπουν τα δεδομένα σε πρότυπο </a:t>
            </a:r>
            <a:r>
              <a:rPr lang="en-US"/>
              <a:t>NGSI</a:t>
            </a:r>
          </a:p>
          <a:p>
            <a:endParaRPr lang="en-US"/>
          </a:p>
          <a:p>
            <a:endParaRPr lang="en-US"/>
          </a:p>
          <a:p>
            <a:r>
              <a:rPr lang="el-GR" b="1"/>
              <a:t>Γενική Επισκόπηση (Δεξιό Τμήμα Διαγράμματος)</a:t>
            </a:r>
            <a:endParaRPr lang="el-GR"/>
          </a:p>
          <a:p>
            <a:r>
              <a:rPr lang="el-GR"/>
              <a:t>Περιλαμβάνει τον </a:t>
            </a:r>
            <a:r>
              <a:rPr lang="el-GR" b="1"/>
              <a:t>Orion Context Broker</a:t>
            </a:r>
            <a:r>
              <a:rPr lang="el-GR"/>
              <a:t> και όλα τα υποσυστήματα που χρησιμοποιούν, αποθηκεύουν και αναλύουν τα δεδομένα του campus.</a:t>
            </a:r>
            <a:endParaRPr lang="en-US"/>
          </a:p>
          <a:p>
            <a:endParaRPr lang="el-GR"/>
          </a:p>
          <a:p>
            <a:r>
              <a:rPr lang="el-GR" b="1"/>
              <a:t>Διαχείριση &amp; Αποθήκευση Δεδομένων</a:t>
            </a:r>
            <a:endParaRPr lang="el-GR"/>
          </a:p>
          <a:p>
            <a:r>
              <a:rPr lang="el-GR" b="1"/>
              <a:t>MongoDB:</a:t>
            </a:r>
            <a:r>
              <a:rPr lang="el-GR"/>
              <a:t> Χρησιμοποιείται για τη διατήρηση της </a:t>
            </a:r>
            <a:r>
              <a:rPr lang="el-GR" i="1"/>
              <a:t>τρέχουσας</a:t>
            </a:r>
            <a:r>
              <a:rPr lang="el-GR"/>
              <a:t> κατάστασης των οντοτήτων.</a:t>
            </a:r>
          </a:p>
          <a:p>
            <a:r>
              <a:rPr lang="el-GR" b="1"/>
              <a:t>InfluxDB:</a:t>
            </a:r>
            <a:r>
              <a:rPr lang="el-GR"/>
              <a:t> Εξειδικεύεται στην αποθήκευση </a:t>
            </a:r>
            <a:r>
              <a:rPr lang="el-GR" b="1"/>
              <a:t>ιστορικών δεδομένων και time-series</a:t>
            </a:r>
            <a:r>
              <a:rPr lang="el-GR"/>
              <a:t> για αναλύσεις.</a:t>
            </a:r>
          </a:p>
          <a:p>
            <a:r>
              <a:rPr lang="el-GR" b="1"/>
              <a:t>Influx Agent:</a:t>
            </a:r>
            <a:r>
              <a:rPr lang="el-GR"/>
              <a:t> Υπεύθυνος για τη μεταφορά των αλλαγών context από τον Orion προς το InfluxDB.</a:t>
            </a:r>
            <a:endParaRPr lang="en-US"/>
          </a:p>
          <a:p>
            <a:endParaRPr lang="el-GR"/>
          </a:p>
          <a:p>
            <a:r>
              <a:rPr lang="el-GR" b="1"/>
              <a:t>Οπτικοποίηση &amp; Διεπαφή Χρήστη</a:t>
            </a:r>
            <a:endParaRPr lang="el-GR"/>
          </a:p>
          <a:p>
            <a:r>
              <a:rPr lang="el-GR" b="1"/>
              <a:t>Grafana:</a:t>
            </a:r>
            <a:r>
              <a:rPr lang="el-GR"/>
              <a:t> Συνδέεται απευθείας με το InfluxDB για την οπτικοποίηση και ανάλυση ιστορικών δεδομένων μέσω dashboards.</a:t>
            </a:r>
          </a:p>
          <a:p>
            <a:r>
              <a:rPr lang="el-GR" b="1"/>
              <a:t>Web Server:</a:t>
            </a:r>
            <a:endParaRPr lang="el-GR"/>
          </a:p>
          <a:p>
            <a:pPr lvl="1"/>
            <a:r>
              <a:rPr lang="el-GR"/>
              <a:t>Παρέχει τη διεπαφή για Διαχειριστές (Admin) και Χρήστες (User).</a:t>
            </a:r>
          </a:p>
          <a:p>
            <a:pPr lvl="1"/>
            <a:r>
              <a:rPr lang="el-GR"/>
              <a:t>Χρησιμοποιεί </a:t>
            </a:r>
            <a:r>
              <a:rPr lang="el-GR" b="1"/>
              <a:t>MySQL database</a:t>
            </a:r>
            <a:r>
              <a:rPr lang="el-GR"/>
              <a:t> για την αποθήκευση δομημένων πληροφοριών (π.χ. ρυθμίσεις χρηστών, παράμετροι).</a:t>
            </a:r>
            <a:endParaRPr lang="en-US"/>
          </a:p>
          <a:p>
            <a:pPr lvl="1"/>
            <a:endParaRPr lang="el-GR"/>
          </a:p>
          <a:p>
            <a:r>
              <a:rPr lang="el-GR" b="1"/>
              <a:t>Σύστημα Υπολογισμού Εκκένωσης</a:t>
            </a:r>
            <a:endParaRPr lang="el-GR"/>
          </a:p>
          <a:p>
            <a:r>
              <a:rPr lang="el-GR" b="1"/>
              <a:t>Ενεργοποίηση:</a:t>
            </a:r>
            <a:r>
              <a:rPr lang="el-GR"/>
              <a:t> Ξεκινά από τον Orion όταν εντοπιστεί κρίσιμο συμβάν.</a:t>
            </a:r>
          </a:p>
          <a:p>
            <a:r>
              <a:rPr lang="el-GR" b="1"/>
              <a:t>Evacuation Controller:</a:t>
            </a:r>
            <a:r>
              <a:rPr lang="el-GR"/>
              <a:t> Ενορχηστρώνει τη διαδικασία στέλνοντας αιτήματα στον Evacuation Server (για σύνθετους υπολογισμούς).</a:t>
            </a:r>
          </a:p>
          <a:p>
            <a:r>
              <a:rPr lang="el-GR" b="1"/>
              <a:t>Σύνδεση με SUMO:</a:t>
            </a:r>
            <a:r>
              <a:rPr lang="el-GR"/>
              <a:t> Επικοινωνεί απευθείας με τον προσομοιωτή κυκλοφορίας μέσω </a:t>
            </a:r>
            <a:r>
              <a:rPr lang="el-GR" b="1"/>
              <a:t>TraCI API</a:t>
            </a:r>
            <a:r>
              <a:rPr lang="el-GR"/>
              <a:t>.</a:t>
            </a:r>
          </a:p>
          <a:p>
            <a:r>
              <a:rPr lang="el-GR" b="1"/>
              <a:t>Λειτουργίες:</a:t>
            </a:r>
            <a:endParaRPr lang="el-GR"/>
          </a:p>
          <a:p>
            <a:pPr lvl="1"/>
            <a:r>
              <a:rPr lang="el-GR"/>
              <a:t>Επιτρέπει τον δυναμικό υπολογισμό ασφαλών διαδρομών εκκένωσης.</a:t>
            </a:r>
          </a:p>
          <a:p>
            <a:pPr lvl="1"/>
            <a:r>
              <a:rPr lang="el-GR"/>
              <a:t>Προσομοιώνει και οπτικοποιεί προβληματικά σημεία (π.χ. συμφόρηση, περιοχές υψηλού κινδύνου) με χρήση heatmaps.</a:t>
            </a:r>
          </a:p>
          <a:p>
            <a:pPr lvl="1"/>
            <a:r>
              <a:rPr lang="el-GR"/>
              <a:t>Λαμβάνει υπόψη τη θέση της απειλής και την πυκνότητα του πλήθους.</a:t>
            </a:r>
          </a:p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01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4749A-8CE8-36EC-0E5A-437990803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276411-D75D-6D82-ACB1-F9C1BBE10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ABF97B-754F-1755-1213-A23A12135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1B988-4559-55BF-7751-9C27CF3CD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3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38801-C951-6381-0026-EEC5E6F82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3A0E53-3863-428E-5B5C-75F90AE6B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DB658A-0E2B-58FD-4C63-F3A226775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ADEE9-4AA4-363B-D3AA-78932CC13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5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2FE5E-09E4-9106-61B5-168890F95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0273A-0C15-D22D-47D5-004CF405A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B25C61-F154-D28D-3344-36CBE8BFE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/>
              <a:t>Ένα θεμελιώδες στοιχείο του συστήματός μας είναι η υιοθέτηση των **FIWARE NGSI-LD Smart </a:t>
            </a:r>
            <a:r>
              <a:rPr lang="el-GR" err="1"/>
              <a:t>Data</a:t>
            </a:r>
            <a:r>
              <a:rPr lang="el-GR"/>
              <a:t> </a:t>
            </a:r>
            <a:r>
              <a:rPr lang="el-GR" err="1"/>
              <a:t>Models</a:t>
            </a:r>
            <a:r>
              <a:rPr lang="el-GR"/>
              <a:t>** ως την κοινή γλώσσα επικοινωνίας. </a:t>
            </a:r>
            <a:endParaRPr lang="en-US"/>
          </a:p>
          <a:p>
            <a:r>
              <a:rPr lang="el-GR"/>
              <a:t>Αυτή η τυποποίηση είναι κρίσιμη για τη </a:t>
            </a:r>
            <a:r>
              <a:rPr lang="el-GR" err="1"/>
              <a:t>διαλειτουργικότητα</a:t>
            </a:r>
            <a:r>
              <a:rPr lang="el-GR"/>
              <a:t> μεταξύ όλων των υποσυστημάτων. </a:t>
            </a:r>
            <a:endParaRPr lang="en-US"/>
          </a:p>
          <a:p>
            <a:endParaRPr lang="en-US"/>
          </a:p>
          <a:p>
            <a:r>
              <a:rPr lang="el-GR"/>
              <a:t>έχουμε ορίσει μοντέλα </a:t>
            </a:r>
            <a:endParaRPr lang="en-US"/>
          </a:p>
          <a:p>
            <a:endParaRPr lang="en-US"/>
          </a:p>
          <a:p>
            <a:r>
              <a:rPr lang="el-GR" err="1"/>
              <a:t>Alert:Fire</a:t>
            </a:r>
            <a:r>
              <a:rPr lang="el-GR"/>
              <a:t>, το οποίο χρησιμοποιείται για τις ειδοποιήσεις που παράγει το AI μας, και περιλαμβάνει δεδομένα όπως την τοποθεσία και τη σοβαρότητα.</a:t>
            </a:r>
            <a:endParaRPr lang="en-US"/>
          </a:p>
          <a:p>
            <a:endParaRPr lang="en-US"/>
          </a:p>
          <a:p>
            <a:r>
              <a:rPr lang="el-GR"/>
              <a:t>μοντέλα για τις συσκευές μας, όπως οι κάμερες και τα </a:t>
            </a:r>
            <a:r>
              <a:rPr lang="el-GR" err="1"/>
              <a:t>access</a:t>
            </a:r>
            <a:r>
              <a:rPr lang="el-GR"/>
              <a:t> </a:t>
            </a:r>
            <a:r>
              <a:rPr lang="el-GR" err="1"/>
              <a:t>points</a:t>
            </a:r>
            <a:r>
              <a:rPr lang="el-GR"/>
              <a:t>, </a:t>
            </a:r>
            <a:endParaRPr lang="en-US"/>
          </a:p>
          <a:p>
            <a:endParaRPr lang="en-US"/>
          </a:p>
          <a:p>
            <a:r>
              <a:rPr lang="el-GR"/>
              <a:t>για εξειδικευμένους αισθητήρες, όπως το **'</a:t>
            </a:r>
            <a:r>
              <a:rPr lang="el-GR" err="1"/>
              <a:t>CrowdFlowObserved</a:t>
            </a:r>
            <a:r>
              <a:rPr lang="el-GR"/>
              <a:t>'** για τη μέτρηση του πλήθους </a:t>
            </a:r>
            <a:endParaRPr lang="en-US"/>
          </a:p>
          <a:p>
            <a:endParaRPr lang="en-US"/>
          </a:p>
          <a:p>
            <a:r>
              <a:rPr lang="el-GR"/>
              <a:t>το **'</a:t>
            </a:r>
            <a:r>
              <a:rPr lang="el-GR" err="1"/>
              <a:t>ParkingSpot</a:t>
            </a:r>
            <a:r>
              <a:rPr lang="el-GR"/>
              <a:t>'** για την κατάσταση στάθμευσης. </a:t>
            </a:r>
            <a:endParaRPr lang="en-US"/>
          </a:p>
          <a:p>
            <a:endParaRPr lang="en-US"/>
          </a:p>
          <a:p>
            <a:r>
              <a:rPr lang="el-GR"/>
              <a:t>Αυτή η προσέγγιση διασφαλίζει ότι όλες οι πληροφορίες που διακινούνται στον </a:t>
            </a:r>
            <a:r>
              <a:rPr lang="el-GR" err="1"/>
              <a:t>Orion</a:t>
            </a:r>
            <a:r>
              <a:rPr lang="el-GR"/>
              <a:t> </a:t>
            </a:r>
            <a:r>
              <a:rPr lang="el-GR" err="1"/>
              <a:t>Context</a:t>
            </a:r>
            <a:r>
              <a:rPr lang="el-GR"/>
              <a:t> </a:t>
            </a:r>
            <a:r>
              <a:rPr lang="el-GR" err="1"/>
              <a:t>Broker</a:t>
            </a:r>
            <a:r>
              <a:rPr lang="el-GR"/>
              <a:t> είναι δομημένες και εύκολα κατανοητές από όλες τις εφαρμογές.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C0F6C-0B90-61FD-27D2-3AEBC6397C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94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16562-5E5E-91BA-1A5C-F49406972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D00260-99C8-1501-5E76-D1185FD55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184F63-EA11-B3A9-EAAD-BF3C956D1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YOLOv8 small will be used</a:t>
            </a:r>
          </a:p>
          <a:p>
            <a:endParaRPr lang="en-US"/>
          </a:p>
          <a:p>
            <a:r>
              <a:rPr lang="el-GR" sz="1600"/>
              <a:t>Στα </a:t>
            </a:r>
            <a:r>
              <a:rPr lang="el-GR" sz="1600" err="1"/>
              <a:t>αριστερα</a:t>
            </a:r>
            <a:r>
              <a:rPr lang="el-GR" sz="1600"/>
              <a:t>, το </a:t>
            </a:r>
            <a:r>
              <a:rPr lang="el-GR" sz="1600" err="1"/>
              <a:t>αρχικο</a:t>
            </a:r>
            <a:r>
              <a:rPr lang="el-GR" sz="1600"/>
              <a:t> </a:t>
            </a:r>
            <a:r>
              <a:rPr lang="el-GR" sz="1600" err="1"/>
              <a:t>model</a:t>
            </a:r>
            <a:r>
              <a:rPr lang="el-GR" sz="1600"/>
              <a:t> yolov8 το </a:t>
            </a:r>
            <a:r>
              <a:rPr lang="el-GR" sz="1600" err="1"/>
              <a:t>οποιο</a:t>
            </a:r>
            <a:r>
              <a:rPr lang="el-GR" sz="1600"/>
              <a:t> δεν </a:t>
            </a:r>
            <a:r>
              <a:rPr lang="el-GR" sz="1600" err="1"/>
              <a:t>εχει</a:t>
            </a:r>
            <a:r>
              <a:rPr lang="el-GR" sz="1600"/>
              <a:t> </a:t>
            </a:r>
            <a:r>
              <a:rPr lang="el-GR" sz="1600" err="1"/>
              <a:t>γινει</a:t>
            </a:r>
            <a:r>
              <a:rPr lang="el-GR" sz="1600"/>
              <a:t> </a:t>
            </a:r>
            <a:r>
              <a:rPr lang="el-GR" sz="1600" err="1"/>
              <a:t>trained</a:t>
            </a:r>
            <a:r>
              <a:rPr lang="el-GR" sz="1600"/>
              <a:t> να </a:t>
            </a:r>
            <a:r>
              <a:rPr lang="el-GR" sz="1600" err="1"/>
              <a:t>αναγνωριζει</a:t>
            </a:r>
            <a:r>
              <a:rPr lang="el-GR" sz="1600"/>
              <a:t> </a:t>
            </a:r>
            <a:r>
              <a:rPr lang="el-GR" sz="1600" err="1"/>
              <a:t>φωτια</a:t>
            </a:r>
            <a:r>
              <a:rPr lang="el-GR" sz="1600"/>
              <a:t> </a:t>
            </a:r>
            <a:r>
              <a:rPr lang="el-GR" sz="1600" err="1"/>
              <a:t>εντοπιζει</a:t>
            </a:r>
            <a:r>
              <a:rPr lang="el-GR" sz="1600"/>
              <a:t> </a:t>
            </a:r>
            <a:r>
              <a:rPr lang="el-GR" sz="1600" err="1"/>
              <a:t>ανθρωπο</a:t>
            </a:r>
            <a:r>
              <a:rPr lang="el-GR" sz="1600"/>
              <a:t> και δεν </a:t>
            </a:r>
            <a:r>
              <a:rPr lang="el-GR" sz="1600" err="1"/>
              <a:t>αναγνωριζει</a:t>
            </a:r>
            <a:r>
              <a:rPr lang="el-GR" sz="1600"/>
              <a:t> </a:t>
            </a:r>
            <a:r>
              <a:rPr lang="el-GR" sz="1600" err="1"/>
              <a:t>τιποτα</a:t>
            </a:r>
            <a:endParaRPr lang="el-GR" sz="1600"/>
          </a:p>
          <a:p>
            <a:endParaRPr lang="el-GR" sz="1600"/>
          </a:p>
          <a:p>
            <a:r>
              <a:rPr lang="el-GR" sz="1600"/>
              <a:t>Στα </a:t>
            </a:r>
            <a:r>
              <a:rPr lang="el-GR" sz="1600" err="1"/>
              <a:t>δεξια</a:t>
            </a:r>
            <a:r>
              <a:rPr lang="el-GR" sz="1600"/>
              <a:t> το </a:t>
            </a:r>
            <a:r>
              <a:rPr lang="el-GR" sz="1600" err="1"/>
              <a:t>custom</a:t>
            </a:r>
            <a:r>
              <a:rPr lang="el-GR" sz="1600"/>
              <a:t> </a:t>
            </a:r>
            <a:r>
              <a:rPr lang="el-GR" sz="1600" err="1"/>
              <a:t>model</a:t>
            </a:r>
            <a:r>
              <a:rPr lang="el-GR" sz="1600"/>
              <a:t> yolov8 το </a:t>
            </a:r>
            <a:r>
              <a:rPr lang="el-GR" sz="1600" err="1"/>
              <a:t>οποιο</a:t>
            </a:r>
            <a:r>
              <a:rPr lang="el-GR" sz="1600"/>
              <a:t> </a:t>
            </a:r>
            <a:r>
              <a:rPr lang="el-GR" sz="1600" err="1"/>
              <a:t>εχει</a:t>
            </a:r>
            <a:r>
              <a:rPr lang="el-GR" sz="1600"/>
              <a:t> </a:t>
            </a:r>
            <a:r>
              <a:rPr lang="el-GR" sz="1600" err="1"/>
              <a:t>γινει</a:t>
            </a:r>
            <a:r>
              <a:rPr lang="el-GR" sz="1600"/>
              <a:t> </a:t>
            </a:r>
            <a:r>
              <a:rPr lang="el-GR" sz="1600" err="1"/>
              <a:t>trained</a:t>
            </a:r>
            <a:r>
              <a:rPr lang="el-GR" sz="1600"/>
              <a:t> στο να </a:t>
            </a:r>
            <a:r>
              <a:rPr lang="el-GR" sz="1600" err="1"/>
              <a:t>αναγνωριζει</a:t>
            </a:r>
            <a:r>
              <a:rPr lang="el-GR" sz="1600"/>
              <a:t> </a:t>
            </a:r>
            <a:r>
              <a:rPr lang="el-GR" sz="1600" err="1"/>
              <a:t>φωτια</a:t>
            </a:r>
            <a:r>
              <a:rPr lang="el-GR" sz="1600"/>
              <a:t>  </a:t>
            </a:r>
            <a:r>
              <a:rPr lang="el-GR" sz="1600" err="1"/>
              <a:t>εντοπιζει</a:t>
            </a:r>
            <a:r>
              <a:rPr lang="el-GR" sz="1600"/>
              <a:t> </a:t>
            </a:r>
            <a:r>
              <a:rPr lang="el-GR" sz="1600" err="1"/>
              <a:t>φωτια</a:t>
            </a:r>
            <a:r>
              <a:rPr lang="el-GR" sz="1600"/>
              <a:t> με 66% και 48% </a:t>
            </a:r>
            <a:r>
              <a:rPr lang="en-US" sz="1600"/>
              <a:t> confidence score ( </a:t>
            </a:r>
            <a:r>
              <a:rPr lang="el-GR" sz="1600"/>
              <a:t>βαθμός εμπιστοσύνης )</a:t>
            </a:r>
          </a:p>
          <a:p>
            <a:endParaRPr lang="el-GR" sz="1600"/>
          </a:p>
          <a:p>
            <a:r>
              <a:rPr lang="el-GR" sz="1600"/>
              <a:t>οι </a:t>
            </a:r>
            <a:r>
              <a:rPr lang="el-GR" sz="1600" err="1"/>
              <a:t>εντοπισμενες</a:t>
            </a:r>
            <a:r>
              <a:rPr lang="el-GR" sz="1600"/>
              <a:t> </a:t>
            </a:r>
            <a:r>
              <a:rPr lang="el-GR" sz="1600" err="1"/>
              <a:t>περιοχες</a:t>
            </a:r>
            <a:r>
              <a:rPr lang="el-GR" sz="1600"/>
              <a:t> </a:t>
            </a:r>
            <a:r>
              <a:rPr lang="el-GR" sz="1600" err="1"/>
              <a:t>περνανε</a:t>
            </a:r>
            <a:r>
              <a:rPr lang="el-GR" sz="1600"/>
              <a:t> στο </a:t>
            </a:r>
            <a:r>
              <a:rPr lang="el-GR" sz="1600" err="1"/>
              <a:t>επομενο</a:t>
            </a:r>
            <a:r>
              <a:rPr lang="el-GR" sz="1600"/>
              <a:t> </a:t>
            </a:r>
            <a:r>
              <a:rPr lang="el-GR" sz="1600" err="1"/>
              <a:t>τμημα</a:t>
            </a:r>
            <a:r>
              <a:rPr lang="el-GR" sz="1600"/>
              <a:t> του </a:t>
            </a:r>
            <a:r>
              <a:rPr lang="el-GR" sz="1600" err="1"/>
              <a:t>pipeline</a:t>
            </a:r>
            <a:r>
              <a:rPr lang="el-GR" sz="1600"/>
              <a:t> για </a:t>
            </a:r>
            <a:r>
              <a:rPr lang="el-GR" sz="1600" err="1"/>
              <a:t>επαληθευση</a:t>
            </a:r>
            <a:r>
              <a:rPr lang="el-GR" sz="1600"/>
              <a:t> </a:t>
            </a:r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B8864-6C22-5345-CB1C-90E8EAE78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F6A2-7979-4567-9F84-4A6A94BA88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63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model's critical role is to confirm if a detected region </a:t>
            </a:r>
            <a:r>
              <a:rPr lang="en-US" i="1"/>
              <a:t>actually</a:t>
            </a:r>
            <a:r>
              <a:rPr lang="en-US"/>
              <a:t> contains fire </a:t>
            </a:r>
          </a:p>
          <a:p>
            <a:endParaRPr lang="en-US"/>
          </a:p>
          <a:p>
            <a:r>
              <a:rPr lang="el-GR"/>
              <a:t>Ο ρόλος του είναι να επιβεβαιώσει αν η περιοχή που εντόπισε το YOLO </a:t>
            </a:r>
            <a:endParaRPr lang="en-US"/>
          </a:p>
          <a:p>
            <a:r>
              <a:rPr lang="el-GR"/>
              <a:t>περιέχει πραγματικά φωτιά ή καπνό. Αυτό είναι ζωτικής σημασίας </a:t>
            </a:r>
            <a:endParaRPr lang="en-US"/>
          </a:p>
          <a:p>
            <a:r>
              <a:rPr lang="el-GR"/>
              <a:t>γιατί προλαμβάνει ψευδείς συναγερμούς που θα μπορούσαν να προκληθούν από παραπλανητικές οπτικές ενδείξεις,</a:t>
            </a:r>
            <a:endParaRPr lang="en-US"/>
          </a:p>
          <a:p>
            <a:r>
              <a:rPr lang="el-GR"/>
              <a:t> όπως δυνατά φώτα, αντανακλάσεις ή ακόμα και ένα ηλιοβασίλεμα.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90776-6DA5-42DC-A953-C129870A5E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83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/>
              <a:t>- </a:t>
            </a:r>
            <a:r>
              <a:rPr lang="en-US" sz="1600" err="1"/>
              <a:t>MiDaS</a:t>
            </a:r>
            <a:r>
              <a:rPr lang="en-US" sz="1600"/>
              <a:t> small will be used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/>
              <a:t>- perform monocular depth estimation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/>
              <a:t>- Heatmap -&gt; relative depth map</a:t>
            </a:r>
          </a:p>
          <a:p>
            <a:endParaRPr lang="en-US"/>
          </a:p>
          <a:p>
            <a:r>
              <a:rPr lang="el-GR"/>
              <a:t>το MiDaS δημιουργεί ένα heatmap βάθους για ολόκληρο το frame, </a:t>
            </a:r>
            <a:endParaRPr lang="en-US"/>
          </a:p>
          <a:p>
            <a:r>
              <a:rPr lang="el-GR"/>
              <a:t>και στη συνέχεια, αφού το FFireNet επιβεβαιώσει την περιοχή της φωτιάς, </a:t>
            </a:r>
            <a:endParaRPr lang="en-US"/>
          </a:p>
          <a:p>
            <a:r>
              <a:rPr lang="el-GR"/>
              <a:t>εμείς χρησιμοποιούμε τις τιμές βάθους από αυτό το heatmap, εντός του επιβεβαιωμένου bounding box</a:t>
            </a:r>
            <a:endParaRPr lang="en-US"/>
          </a:p>
          <a:p>
            <a:endParaRPr lang="en-US"/>
          </a:p>
          <a:p>
            <a:r>
              <a:rPr lang="el-GR"/>
              <a:t>Αυτή η πληροφορία είναι κρίσιμη για το σύστημα εκκένωσης και την ακριβή γεωγραφική θέση</a:t>
            </a:r>
            <a:endParaRPr lang="en-US"/>
          </a:p>
          <a:p>
            <a:r>
              <a:rPr lang="el-GR"/>
              <a:t>Προσφέρει την σχετική χαρτογράφηση βάθους ( με </a:t>
            </a:r>
            <a:r>
              <a:rPr lang="en-US"/>
              <a:t>calibration -&gt;</a:t>
            </a:r>
            <a:r>
              <a:rPr lang="el-GR"/>
              <a:t>απολυτή βαθμονόμηση 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90776-6DA5-42DC-A953-C129870A5E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23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simulations randomTrips.py </a:t>
            </a:r>
            <a:r>
              <a:rPr lang="el-GR" dirty="0"/>
              <a:t>σουιτα </a:t>
            </a:r>
            <a:r>
              <a:rPr lang="en-US" dirty="0"/>
              <a:t>SUMO </a:t>
            </a:r>
            <a:r>
              <a:rPr lang="el-GR" dirty="0"/>
              <a:t>για 1 </a:t>
            </a:r>
            <a:r>
              <a:rPr lang="en-US" dirty="0"/>
              <a:t>h </a:t>
            </a:r>
            <a:r>
              <a:rPr lang="el-GR" dirty="0"/>
              <a:t>δημιουργία πεζοι κάθε 2</a:t>
            </a:r>
            <a:r>
              <a:rPr lang="en-US" dirty="0"/>
              <a:t>s </a:t>
            </a:r>
            <a:r>
              <a:rPr lang="el-GR" dirty="0"/>
              <a:t>οχήματα κάθε 5</a:t>
            </a:r>
            <a:r>
              <a:rPr lang="en-US" dirty="0"/>
              <a:t>s </a:t>
            </a:r>
            <a:r>
              <a:rPr lang="el-GR" dirty="0"/>
              <a:t>τυχαία αλλά λογικά δρομολόγια προσομοίωση κυκλοφορίας</a:t>
            </a:r>
          </a:p>
          <a:p>
            <a:r>
              <a:rPr lang="el-GR" dirty="0"/>
              <a:t>Χρήσιμο για ανίχνευση σημείων συμφόρησης στο </a:t>
            </a:r>
            <a:r>
              <a:rPr lang="en-US" dirty="0"/>
              <a:t>heatmap ( </a:t>
            </a:r>
            <a:r>
              <a:rPr lang="el-GR" dirty="0"/>
              <a:t>το συγκεκριμένο δημιουργήθηκε από </a:t>
            </a:r>
            <a:r>
              <a:rPr lang="en-US" dirty="0"/>
              <a:t>script </a:t>
            </a:r>
            <a:r>
              <a:rPr lang="el-GR" dirty="0"/>
              <a:t>του </a:t>
            </a:r>
            <a:r>
              <a:rPr lang="en-US" dirty="0"/>
              <a:t>SUMO </a:t>
            </a:r>
            <a:r>
              <a:rPr lang="el-GR" dirty="0"/>
              <a:t>μετά τη προσομοίωση χρησιμοποιώντας άρχειο .</a:t>
            </a:r>
            <a:r>
              <a:rPr lang="en-US" dirty="0"/>
              <a:t>xml </a:t>
            </a:r>
            <a:r>
              <a:rPr lang="el-GR" dirty="0"/>
              <a:t>που καταγράφει για κάθε </a:t>
            </a:r>
            <a:r>
              <a:rPr lang="en-US" dirty="0"/>
              <a:t>edge </a:t>
            </a:r>
            <a:r>
              <a:rPr lang="el-GR" dirty="0"/>
              <a:t>πόσοι πέρασαν</a:t>
            </a:r>
          </a:p>
          <a:p>
            <a:r>
              <a:rPr lang="el-GR" dirty="0"/>
              <a:t>2 ροές εκκένωσης πεζών μακριά από την περιοχή πυρκαγιάς πρέπει να ενσωματωθεί ο αλγόριθμος ώστε να βρίσκονται οι βέλτιστες ροές δυναμικά</a:t>
            </a:r>
          </a:p>
          <a:p>
            <a:r>
              <a:rPr lang="el-GR" dirty="0"/>
              <a:t>Ο </a:t>
            </a:r>
            <a:r>
              <a:rPr lang="en-US" dirty="0"/>
              <a:t>server </a:t>
            </a:r>
            <a:r>
              <a:rPr lang="el-GR" dirty="0"/>
              <a:t>μέσω του </a:t>
            </a:r>
            <a:r>
              <a:rPr lang="en-US" dirty="0"/>
              <a:t>traffic controller API </a:t>
            </a:r>
            <a:r>
              <a:rPr lang="el-GR" dirty="0"/>
              <a:t>τρέχει την προσομοίωση και στέλνει με πρωτόκολλο </a:t>
            </a:r>
            <a:r>
              <a:rPr lang="en-US" dirty="0" err="1"/>
              <a:t>webSockets</a:t>
            </a:r>
            <a:r>
              <a:rPr lang="en-US" dirty="0"/>
              <a:t> </a:t>
            </a:r>
            <a:r>
              <a:rPr lang="el-GR" dirty="0"/>
              <a:t>τις θέσεις των πεζων/οχηματων στο</a:t>
            </a:r>
            <a:r>
              <a:rPr lang="en-US" dirty="0"/>
              <a:t> frontend </a:t>
            </a:r>
            <a:r>
              <a:rPr lang="el-GR" dirty="0"/>
              <a:t>του </a:t>
            </a:r>
            <a:r>
              <a:rPr lang="en-US" dirty="0"/>
              <a:t>admin (full duplex </a:t>
            </a:r>
            <a:r>
              <a:rPr lang="el-GR" dirty="0"/>
              <a:t>επικοινωνία, δεν χρειάζεται </a:t>
            </a:r>
            <a:r>
              <a:rPr lang="en-US" dirty="0"/>
              <a:t>polling)</a:t>
            </a:r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90776-6DA5-42DC-A953-C129870A5E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6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233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6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5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43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46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9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65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46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22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4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CE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5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anews.com/a/strong-explosion-fire-hits-french-university-building/4747134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iware-datamodels.readthedocs.io/en/stable/Alert/doc/spec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fiware-datamodels.readthedocs.io/en/stable/Parking/ParkingSpot/doc/spec/index.html" TargetMode="External"/><Relationship Id="rId4" Type="http://schemas.openxmlformats.org/officeDocument/2006/relationships/hyperlink" Target="https://fiware-datamodels.readthedocs.io/en/stable/Device/DeviceModel/doc/spec/index.html#device-mode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BE86F-697F-6035-1DF5-79A57C8FB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486" y="771987"/>
            <a:ext cx="4525721" cy="3756644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000" b="1">
                <a:solidFill>
                  <a:schemeClr val="bg2"/>
                </a:solidFill>
              </a:rPr>
              <a:t>Fire Detection and </a:t>
            </a:r>
            <a:r>
              <a:rPr lang="en-US" sz="4000" b="1">
                <a:solidFill>
                  <a:srgbClr val="E0E01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Evacuation</a:t>
            </a:r>
            <a:r>
              <a:rPr lang="en-US" sz="4000" b="1">
                <a:solidFill>
                  <a:srgbClr val="E0E01F"/>
                </a:solidFill>
              </a:rPr>
              <a:t> </a:t>
            </a:r>
            <a:r>
              <a:rPr lang="en-US" sz="4000" b="1">
                <a:solidFill>
                  <a:schemeClr val="bg2"/>
                </a:solidFill>
              </a:rPr>
              <a:t>System for Campuses</a:t>
            </a:r>
            <a:br>
              <a:rPr lang="en-US" sz="4000"/>
            </a:b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997BF6-EC17-961F-E3F7-282B4D74C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488" y="4873752"/>
            <a:ext cx="4023360" cy="1207008"/>
          </a:xfrm>
        </p:spPr>
        <p:txBody>
          <a:bodyPr anchor="t">
            <a:normAutofit fontScale="62500" lnSpcReduction="20000"/>
          </a:bodyPr>
          <a:lstStyle/>
          <a:p>
            <a:r>
              <a:rPr lang="en-US" sz="2000">
                <a:solidFill>
                  <a:schemeClr val="bg2"/>
                </a:solidFill>
              </a:rPr>
              <a:t>Work of</a:t>
            </a:r>
          </a:p>
          <a:p>
            <a:r>
              <a:rPr lang="en-US" sz="2000">
                <a:solidFill>
                  <a:schemeClr val="bg2"/>
                </a:solidFill>
              </a:rPr>
              <a:t>Giorgos </a:t>
            </a:r>
            <a:r>
              <a:rPr lang="en-US" sz="2000" err="1">
                <a:solidFill>
                  <a:schemeClr val="bg2"/>
                </a:solidFill>
              </a:rPr>
              <a:t>Xagorarakis</a:t>
            </a:r>
            <a:endParaRPr lang="en-US" sz="2000">
              <a:solidFill>
                <a:schemeClr val="bg2"/>
              </a:solidFill>
            </a:endParaRPr>
          </a:p>
          <a:p>
            <a:r>
              <a:rPr lang="en-US" sz="2000">
                <a:solidFill>
                  <a:schemeClr val="bg2"/>
                </a:solidFill>
              </a:rPr>
              <a:t>Natalia Rouska</a:t>
            </a:r>
          </a:p>
          <a:p>
            <a:r>
              <a:rPr lang="en-US" sz="2000">
                <a:solidFill>
                  <a:schemeClr val="bg2"/>
                </a:solidFill>
              </a:rPr>
              <a:t>Sotiris </a:t>
            </a:r>
            <a:r>
              <a:rPr lang="en-US" sz="2000" err="1">
                <a:solidFill>
                  <a:schemeClr val="bg2"/>
                </a:solidFill>
              </a:rPr>
              <a:t>Sveronis</a:t>
            </a:r>
            <a:endParaRPr lang="en-US" sz="2000">
              <a:solidFill>
                <a:schemeClr val="bg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042555-8964-A999-DF87-E692D571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209" y="840532"/>
            <a:ext cx="7882115" cy="4431637"/>
          </a:xfrm>
          <a:prstGeom prst="rect">
            <a:avLst/>
          </a:prstGeom>
          <a:gradFill flip="none" rotWithShape="1">
            <a:gsLst>
              <a:gs pos="43110">
                <a:srgbClr val="FFDA8B"/>
              </a:gs>
              <a:gs pos="13000">
                <a:schemeClr val="accent1">
                  <a:lumMod val="21000"/>
                  <a:lumOff val="79000"/>
                </a:schemeClr>
              </a:gs>
              <a:gs pos="47000">
                <a:schemeClr val="accent1">
                  <a:lumMod val="45000"/>
                  <a:lumOff val="55000"/>
                </a:schemeClr>
              </a:gs>
              <a:gs pos="86000">
                <a:schemeClr val="accent1"/>
              </a:gs>
              <a:gs pos="75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effectLst>
            <a:glow>
              <a:schemeClr val="accent1">
                <a:lumMod val="75000"/>
              </a:schemeClr>
            </a:glow>
            <a:outerShdw blurRad="50800" dist="50800" dir="7620000" sx="34000" sy="34000" algn="ctr" rotWithShape="0">
              <a:srgbClr val="000000"/>
            </a:outerShdw>
            <a:reflection stA="74000" endPos="0" dist="50800" dir="5400000" sy="-100000" algn="bl" rotWithShape="0"/>
            <a:softEdge rad="6858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950AF3-01E9-4494-8F1D-07383958A462}"/>
              </a:ext>
            </a:extLst>
          </p:cNvPr>
          <p:cNvSpPr txBox="1"/>
          <p:nvPr/>
        </p:nvSpPr>
        <p:spPr>
          <a:xfrm>
            <a:off x="5373370" y="6554431"/>
            <a:ext cx="6821020" cy="2875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62626">
                    <a:lumMod val="75000"/>
                    <a:lumOff val="25000"/>
                  </a:srgbClr>
                </a:solidFill>
                <a:effectLst/>
                <a:uLnTx/>
                <a:uFillTx/>
                <a:latin typeface="Avenir Next LT Pro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https://www.voanews.com/a/strong-explosion-fire-hits-french-university-building/4747134.html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62626">
                  <a:lumMod val="75000"/>
                  <a:lumOff val="25000"/>
                </a:srgbClr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4415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A69368-15B0-B110-3AC4-3DB591DD7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Verification (FFireNet)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15">
            <a:extLst>
              <a:ext uri="{FF2B5EF4-FFF2-40B4-BE49-F238E27FC236}">
                <a16:creationId xmlns:a16="http://schemas.microsoft.com/office/drawing/2014/main" id="{1BF166A0-5999-FE11-E12F-BFCC62557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/>
          </a:p>
          <a:p>
            <a:r>
              <a:rPr lang="en-US" sz="1800"/>
              <a:t>Confirm if a detected region actually contain fire</a:t>
            </a:r>
          </a:p>
          <a:p>
            <a:endParaRPr lang="en-US" sz="1800"/>
          </a:p>
          <a:p>
            <a:r>
              <a:rPr lang="en-US" sz="1800"/>
              <a:t>Crucial for reducing false positives and enhancing alert reliability</a:t>
            </a:r>
          </a:p>
        </p:txBody>
      </p:sp>
      <p:pic>
        <p:nvPicPr>
          <p:cNvPr id="9" name="Content Placeholder 8" descr="A building on fire with a red rectangle in the middle&#10;&#10;AI-generated content may be incorrect.">
            <a:extLst>
              <a:ext uri="{FF2B5EF4-FFF2-40B4-BE49-F238E27FC236}">
                <a16:creationId xmlns:a16="http://schemas.microsoft.com/office/drawing/2014/main" id="{08F38BE1-F7F3-E7B7-CEC6-CBBFEB698D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3" b="-2"/>
          <a:stretch>
            <a:fillRect/>
          </a:stretch>
        </p:blipFill>
        <p:spPr>
          <a:xfrm>
            <a:off x="6449534" y="165940"/>
            <a:ext cx="5144940" cy="3146219"/>
          </a:xfrm>
          <a:prstGeom prst="rect">
            <a:avLst/>
          </a:prstGeom>
        </p:spPr>
      </p:pic>
      <p:pic>
        <p:nvPicPr>
          <p:cNvPr id="12" name="Picture 11" descr="A fire in the sky&#10;&#10;AI-generated content may be incorrect.">
            <a:extLst>
              <a:ext uri="{FF2B5EF4-FFF2-40B4-BE49-F238E27FC236}">
                <a16:creationId xmlns:a16="http://schemas.microsoft.com/office/drawing/2014/main" id="{36AA1BA9-E732-EAE5-592E-A820230E4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4" r="2" b="15187"/>
          <a:stretch>
            <a:fillRect/>
          </a:stretch>
        </p:blipFill>
        <p:spPr>
          <a:xfrm>
            <a:off x="6449534" y="3383280"/>
            <a:ext cx="5144921" cy="3146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642C4C-AAFB-791A-AABF-60DDF2BB9279}"/>
              </a:ext>
            </a:extLst>
          </p:cNvPr>
          <p:cNvSpPr txBox="1"/>
          <p:nvPr/>
        </p:nvSpPr>
        <p:spPr>
          <a:xfrm>
            <a:off x="7929880" y="6529499"/>
            <a:ext cx="4262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2">
                    <a:lumMod val="65000"/>
                  </a:schemeClr>
                </a:solidFill>
              </a:rPr>
              <a:t>https://www.kaggle.com/models/datascientist97/mobilenet-v2</a:t>
            </a:r>
          </a:p>
        </p:txBody>
      </p:sp>
    </p:spTree>
    <p:extLst>
      <p:ext uri="{BB962C8B-B14F-4D97-AF65-F5344CB8AC3E}">
        <p14:creationId xmlns:p14="http://schemas.microsoft.com/office/powerpoint/2010/main" val="191874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B23FE733-F95B-4DF6-AFC5-BEEB3577C4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6852464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48437-C922-DB70-F855-15539843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978408"/>
            <a:ext cx="6007608" cy="1106424"/>
          </a:xfrm>
        </p:spPr>
        <p:txBody>
          <a:bodyPr>
            <a:normAutofit/>
          </a:bodyPr>
          <a:lstStyle/>
          <a:p>
            <a:r>
              <a:rPr lang="en-US" sz="2800"/>
              <a:t>Depth Estimation (MiDaS 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4" y="2121408"/>
            <a:ext cx="582472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7800712-2E04-5960-6E5D-CB7153D70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4" y="2359152"/>
            <a:ext cx="6007608" cy="3429000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Estimates the relative depth/distance of detected fire events from the camera</a:t>
            </a:r>
          </a:p>
          <a:p>
            <a:endParaRPr lang="en-US" sz="2000" dirty="0"/>
          </a:p>
          <a:p>
            <a:r>
              <a:rPr lang="en-US" sz="2000" dirty="0"/>
              <a:t>Enables 3D spatial understanding from standard 2D camera input</a:t>
            </a:r>
          </a:p>
        </p:txBody>
      </p:sp>
      <p:pic>
        <p:nvPicPr>
          <p:cNvPr id="5" name="Content Placeholder 4" descr="A collage of images of a house and a building&#10;&#10;AI-generated content may be incorrect.">
            <a:extLst>
              <a:ext uri="{FF2B5EF4-FFF2-40B4-BE49-F238E27FC236}">
                <a16:creationId xmlns:a16="http://schemas.microsoft.com/office/drawing/2014/main" id="{152EF4BD-483D-5DF6-AF39-4A400522E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24875" r="10446" b="30019"/>
          <a:stretch>
            <a:fillRect/>
          </a:stretch>
        </p:blipFill>
        <p:spPr>
          <a:xfrm>
            <a:off x="7680960" y="901081"/>
            <a:ext cx="4233672" cy="2116836"/>
          </a:xfrm>
          <a:prstGeom prst="rect">
            <a:avLst/>
          </a:prstGeom>
        </p:spPr>
      </p:pic>
      <p:pic>
        <p:nvPicPr>
          <p:cNvPr id="7" name="Content Placeholder 6" descr="A collage of images of smoke and fire&#10;&#10;AI-generated content may be incorrect.">
            <a:extLst>
              <a:ext uri="{FF2B5EF4-FFF2-40B4-BE49-F238E27FC236}">
                <a16:creationId xmlns:a16="http://schemas.microsoft.com/office/drawing/2014/main" id="{1425E643-E8DB-4518-C862-BEF3FEBBC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6" t="17973" r="10446" b="22282"/>
          <a:stretch>
            <a:fillRect/>
          </a:stretch>
        </p:blipFill>
        <p:spPr>
          <a:xfrm>
            <a:off x="7680960" y="3740819"/>
            <a:ext cx="4230116" cy="211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5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15C69-BEB9-41BF-B7E1-BD981B774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30" y="0"/>
            <a:ext cx="5473430" cy="1810327"/>
          </a:xfrm>
        </p:spPr>
        <p:txBody>
          <a:bodyPr>
            <a:normAutofit/>
          </a:bodyPr>
          <a:lstStyle/>
          <a:p>
            <a:r>
              <a:rPr lang="en-US" sz="5200" dirty="0"/>
              <a:t>Alpha version</a:t>
            </a:r>
          </a:p>
        </p:txBody>
      </p:sp>
      <p:pic>
        <p:nvPicPr>
          <p:cNvPr id="4" name="SUMO Web Simulation - Google Chrome 2025-11-30 12-33-54">
            <a:hlinkClick r:id="" action="ppaction://media"/>
            <a:extLst>
              <a:ext uri="{FF2B5EF4-FFF2-40B4-BE49-F238E27FC236}">
                <a16:creationId xmlns:a16="http://schemas.microsoft.com/office/drawing/2014/main" id="{D5DBA52B-D4B7-0202-C5C0-48AEF9B81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1536" t="14956" r="13265"/>
          <a:stretch>
            <a:fillRect/>
          </a:stretch>
        </p:blipFill>
        <p:spPr>
          <a:xfrm>
            <a:off x="792803" y="2362782"/>
            <a:ext cx="5642043" cy="3422974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6" name="Content Placeholder 15" descr="Heat map of traffic in an hour&#10;">
            <a:extLst>
              <a:ext uri="{FF2B5EF4-FFF2-40B4-BE49-F238E27FC236}">
                <a16:creationId xmlns:a16="http://schemas.microsoft.com/office/drawing/2014/main" id="{7CCE93F8-CC46-A7A9-32A7-CCEFEAB4A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13859" r="9545" b="12815"/>
          <a:stretch>
            <a:fillRect/>
          </a:stretch>
        </p:blipFill>
        <p:spPr>
          <a:xfrm>
            <a:off x="6726784" y="3223312"/>
            <a:ext cx="4025197" cy="256244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F29F23-FBC0-3681-F942-8E72EAFD6C69}"/>
              </a:ext>
            </a:extLst>
          </p:cNvPr>
          <p:cNvSpPr txBox="1"/>
          <p:nvPr/>
        </p:nvSpPr>
        <p:spPr>
          <a:xfrm>
            <a:off x="6901098" y="5981348"/>
            <a:ext cx="334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of traffic in an hour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70303A-04F8-9C32-DE0F-ED7D919E4BB2}"/>
              </a:ext>
            </a:extLst>
          </p:cNvPr>
          <p:cNvSpPr txBox="1"/>
          <p:nvPr/>
        </p:nvSpPr>
        <p:spPr>
          <a:xfrm>
            <a:off x="2110902" y="5981348"/>
            <a:ext cx="3005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Traffic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C14CCD-5327-F23A-8AC3-F7926EA47171}"/>
              </a:ext>
            </a:extLst>
          </p:cNvPr>
          <p:cNvSpPr txBox="1"/>
          <p:nvPr/>
        </p:nvSpPr>
        <p:spPr>
          <a:xfrm>
            <a:off x="6805914" y="886030"/>
            <a:ext cx="52053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Traffic simulation used to observe mobility patterns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After hours of simulation congestion hotspots can be detecte</a:t>
            </a:r>
            <a:r>
              <a:rPr lang="en-US" sz="2000" dirty="0">
                <a:solidFill>
                  <a:srgbClr val="000000"/>
                </a:solidFill>
                <a:latin typeface="Avenir Next LT Pro" panose="020B0504020202020204" pitchFamily="34" charset="0"/>
              </a:rPr>
              <a:t>d through heatmaps</a:t>
            </a:r>
            <a:endParaRPr lang="en-US" sz="20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4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1"/>
    </mc:Choice>
    <mc:Fallback xmlns="">
      <p:transition spd="slow" advTm="71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841" objId="4"/>
        <p14:stopEvt time="15764" objId="4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6E1BCF-4624-998D-8ED2-CE5F303E051E}"/>
              </a:ext>
            </a:extLst>
          </p:cNvPr>
          <p:cNvSpPr txBox="1"/>
          <p:nvPr/>
        </p:nvSpPr>
        <p:spPr>
          <a:xfrm>
            <a:off x="962226" y="2688608"/>
            <a:ext cx="470159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Pedestrian evacuation flows directed away from fire area</a:t>
            </a:r>
            <a:endParaRPr lang="en-US" sz="1800" b="0" i="0" u="none" strike="noStrike" baseline="0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Pending algorithm integration to compute optimal evacuation flows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Real-time </a:t>
            </a:r>
            <a:r>
              <a:rPr lang="en-US" dirty="0">
                <a:solidFill>
                  <a:srgbClr val="000000"/>
                </a:solidFill>
                <a:latin typeface="Avenir Next LT Pro" panose="020B0504020202020204" pitchFamily="34" charset="0"/>
              </a:rPr>
              <a:t>p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osition data streaming to the admin frontend via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WebSockets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(full duplex communication)</a:t>
            </a:r>
          </a:p>
          <a:p>
            <a:endParaRPr lang="en-US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pic>
        <p:nvPicPr>
          <p:cNvPr id="7" name="SUMO Web Simulation - Google Chrome 2025-11-30 13-27-48">
            <a:hlinkClick r:id="" action="ppaction://media"/>
            <a:extLst>
              <a:ext uri="{FF2B5EF4-FFF2-40B4-BE49-F238E27FC236}">
                <a16:creationId xmlns:a16="http://schemas.microsoft.com/office/drawing/2014/main" id="{895E27B9-2665-B9A4-BDFC-6D1D356CB9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2938" t="14448" r="30264" b="20323"/>
          <a:stretch>
            <a:fillRect/>
          </a:stretch>
        </p:blipFill>
        <p:spPr>
          <a:xfrm>
            <a:off x="6667078" y="683565"/>
            <a:ext cx="5362430" cy="5109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810AC7-4C85-8AF1-5AA2-0AADD5DEB43E}"/>
              </a:ext>
            </a:extLst>
          </p:cNvPr>
          <p:cNvSpPr txBox="1"/>
          <p:nvPr/>
        </p:nvSpPr>
        <p:spPr>
          <a:xfrm>
            <a:off x="733570" y="588580"/>
            <a:ext cx="6199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200" dirty="0"/>
              <a:t>Evacuation System</a:t>
            </a:r>
          </a:p>
        </p:txBody>
      </p:sp>
    </p:spTree>
    <p:extLst>
      <p:ext uri="{BB962C8B-B14F-4D97-AF65-F5344CB8AC3E}">
        <p14:creationId xmlns:p14="http://schemas.microsoft.com/office/powerpoint/2010/main" val="391797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813"/>
    </mc:Choice>
    <mc:Fallback xmlns="">
      <p:transition spd="slow" advTm="52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008" objId="7"/>
        <p14:stopEvt time="18142" objId="7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6F8418C-8022-4041-CCA3-7C7ADD401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900F-24D0-A24F-ADD3-DCD80B56D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013" y="265760"/>
            <a:ext cx="6371617" cy="1462456"/>
          </a:xfrm>
        </p:spPr>
        <p:txBody>
          <a:bodyPr>
            <a:normAutofit/>
          </a:bodyPr>
          <a:lstStyle/>
          <a:p>
            <a:r>
              <a:rPr lang="en-US" sz="5200"/>
              <a:t>Alpha version</a:t>
            </a:r>
          </a:p>
        </p:txBody>
      </p:sp>
      <p:pic>
        <p:nvPicPr>
          <p:cNvPr id="3" name="Content Placeholder 2" descr="A map of a city&#10;&#10;AI-generated content may be incorrect.">
            <a:extLst>
              <a:ext uri="{FF2B5EF4-FFF2-40B4-BE49-F238E27FC236}">
                <a16:creationId xmlns:a16="http://schemas.microsoft.com/office/drawing/2014/main" id="{6B30281A-B14E-280C-CE8E-53BE48046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5226" y="2166332"/>
            <a:ext cx="2117533" cy="460131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DA4E52-D961-9970-6F7A-3D63EBE10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289" y="842502"/>
            <a:ext cx="6680733" cy="57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5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C72B-070F-E37A-340B-482F4F59B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39"/>
            <a:ext cx="10168128" cy="5822977"/>
          </a:xfrm>
        </p:spPr>
        <p:txBody>
          <a:bodyPr>
            <a:normAutofit/>
          </a:bodyPr>
          <a:lstStyle/>
          <a:p>
            <a:pPr algn="ctr"/>
            <a:r>
              <a:rPr lang="en-US" sz="540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35679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4440-4BFB-32E5-75CD-D94E39B4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Smart System Features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06297BA-5186-2F7D-02B3-CF7C280A4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4894515"/>
              </p:ext>
            </p:extLst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587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4"/>
    </mc:Choice>
    <mc:Fallback xmlns="">
      <p:transition spd="slow" advTm="539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2D7C-297F-6000-D1F3-502E3324F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-23552"/>
            <a:ext cx="11164861" cy="854137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200"/>
              <a:t>System Architecture</a:t>
            </a:r>
          </a:p>
        </p:txBody>
      </p:sp>
      <p:pic>
        <p:nvPicPr>
          <p:cNvPr id="7" name="Content Placeholder 6" descr="A diagram of a flowchart&#10;&#10;AI-generated content may be incorrect.">
            <a:extLst>
              <a:ext uri="{FF2B5EF4-FFF2-40B4-BE49-F238E27FC236}">
                <a16:creationId xmlns:a16="http://schemas.microsoft.com/office/drawing/2014/main" id="{AA6D5EAB-F4A7-FC6F-B7E4-952D73D3D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1" y="743578"/>
            <a:ext cx="10265278" cy="61144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913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782"/>
    </mc:Choice>
    <mc:Fallback xmlns="">
      <p:transition spd="slow" advTm="13478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206B635-58CC-FC0C-D7A5-C10ADC575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FB24-F995-D7F6-8C46-589B36E1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265759"/>
            <a:ext cx="10168128" cy="1941731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Administrator Functionalities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4C487516-5E68-CB9F-F1E4-41D043974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060092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530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FA9BC-0E26-8962-2FBE-C9BDD8ADF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2288688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5200"/>
              <a:t>User Functionalities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28526334-6446-3C62-A2DA-B0837563E7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5527015"/>
              </p:ext>
            </p:extLst>
          </p:nvPr>
        </p:nvGraphicFramePr>
        <p:xfrm>
          <a:off x="838200" y="1650222"/>
          <a:ext cx="10506456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5672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8FE23AC-7656-EF94-BCFD-2892769FF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DDA0-1DA9-7F13-25C7-E5E25BC11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265760"/>
            <a:ext cx="10168128" cy="1462456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Implementation timeline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085B40CA-9CA0-E753-3622-8B48ACD607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541242"/>
              </p:ext>
            </p:extLst>
          </p:nvPr>
        </p:nvGraphicFramePr>
        <p:xfrm>
          <a:off x="0" y="1567040"/>
          <a:ext cx="11359885" cy="50292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88557">
                  <a:extLst>
                    <a:ext uri="{9D8B030D-6E8A-4147-A177-3AD203B41FA5}">
                      <a16:colId xmlns:a16="http://schemas.microsoft.com/office/drawing/2014/main" val="1269186078"/>
                    </a:ext>
                  </a:extLst>
                </a:gridCol>
                <a:gridCol w="1493134">
                  <a:extLst>
                    <a:ext uri="{9D8B030D-6E8A-4147-A177-3AD203B41FA5}">
                      <a16:colId xmlns:a16="http://schemas.microsoft.com/office/drawing/2014/main" val="3423418974"/>
                    </a:ext>
                  </a:extLst>
                </a:gridCol>
                <a:gridCol w="1412112">
                  <a:extLst>
                    <a:ext uri="{9D8B030D-6E8A-4147-A177-3AD203B41FA5}">
                      <a16:colId xmlns:a16="http://schemas.microsoft.com/office/drawing/2014/main" val="3182058181"/>
                    </a:ext>
                  </a:extLst>
                </a:gridCol>
                <a:gridCol w="1469984">
                  <a:extLst>
                    <a:ext uri="{9D8B030D-6E8A-4147-A177-3AD203B41FA5}">
                      <a16:colId xmlns:a16="http://schemas.microsoft.com/office/drawing/2014/main" val="923044018"/>
                    </a:ext>
                  </a:extLst>
                </a:gridCol>
                <a:gridCol w="1412112">
                  <a:extLst>
                    <a:ext uri="{9D8B030D-6E8A-4147-A177-3AD203B41FA5}">
                      <a16:colId xmlns:a16="http://schemas.microsoft.com/office/drawing/2014/main" val="1984142827"/>
                    </a:ext>
                  </a:extLst>
                </a:gridCol>
                <a:gridCol w="1608881">
                  <a:extLst>
                    <a:ext uri="{9D8B030D-6E8A-4147-A177-3AD203B41FA5}">
                      <a16:colId xmlns:a16="http://schemas.microsoft.com/office/drawing/2014/main" val="2159912645"/>
                    </a:ext>
                  </a:extLst>
                </a:gridCol>
                <a:gridCol w="1475105">
                  <a:extLst>
                    <a:ext uri="{9D8B030D-6E8A-4147-A177-3AD203B41FA5}">
                      <a16:colId xmlns:a16="http://schemas.microsoft.com/office/drawing/2014/main" val="2425673527"/>
                    </a:ext>
                  </a:extLst>
                </a:gridCol>
              </a:tblGrid>
              <a:tr h="32409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GANTT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/>
                        <a:t>CHART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b="1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4609327"/>
                  </a:ext>
                </a:extLst>
              </a:tr>
              <a:tr h="61768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21/11/25</a:t>
                      </a: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l-GR" dirty="0"/>
                        <a:t>5/12/25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19/12/25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2/01/26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16/01/26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30/01/26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93718426"/>
                  </a:ext>
                </a:extLst>
              </a:tr>
              <a:tr h="617681">
                <a:tc>
                  <a:txBody>
                    <a:bodyPr/>
                    <a:lstStyle/>
                    <a:p>
                      <a:r>
                        <a:rPr lang="en-US"/>
                        <a:t>Camera &amp; Sensor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680905"/>
                  </a:ext>
                </a:extLst>
              </a:tr>
              <a:tr h="617681">
                <a:tc>
                  <a:txBody>
                    <a:bodyPr/>
                    <a:lstStyle/>
                    <a:p>
                      <a:r>
                        <a:rPr lang="en-US"/>
                        <a:t>IoT Agents 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883882"/>
                  </a:ext>
                </a:extLst>
              </a:tr>
              <a:tr h="3529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Orion and 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04037"/>
                  </a:ext>
                </a:extLst>
              </a:tr>
              <a:tr h="352960">
                <a:tc>
                  <a:txBody>
                    <a:bodyPr/>
                    <a:lstStyle/>
                    <a:p>
                      <a:r>
                        <a:rPr lang="en-US"/>
                        <a:t>AI 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2318"/>
                  </a:ext>
                </a:extLst>
              </a:tr>
              <a:tr h="617681">
                <a:tc>
                  <a:txBody>
                    <a:bodyPr/>
                    <a:lstStyle/>
                    <a:p>
                      <a:r>
                        <a:rPr lang="en-US"/>
                        <a:t>Evacuation Controller SUMO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043426"/>
                  </a:ext>
                </a:extLst>
              </a:tr>
              <a:tr h="352960">
                <a:tc>
                  <a:txBody>
                    <a:bodyPr/>
                    <a:lstStyle/>
                    <a:p>
                      <a:r>
                        <a:rPr lang="en-US"/>
                        <a:t>Web server/ 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593813"/>
                  </a:ext>
                </a:extLst>
              </a:tr>
              <a:tr h="352960">
                <a:tc>
                  <a:txBody>
                    <a:bodyPr/>
                    <a:lstStyle/>
                    <a:p>
                      <a:r>
                        <a:rPr lang="en-US"/>
                        <a:t>User/ admin frontend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700926"/>
                  </a:ext>
                </a:extLst>
              </a:tr>
              <a:tr h="617681">
                <a:tc>
                  <a:txBody>
                    <a:bodyPr/>
                    <a:lstStyle/>
                    <a:p>
                      <a:r>
                        <a:rPr lang="en-US"/>
                        <a:t>Testing and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289567"/>
                  </a:ext>
                </a:extLst>
              </a:tr>
            </a:tbl>
          </a:graphicData>
        </a:graphic>
      </p:graphicFrame>
      <p:sp>
        <p:nvSpPr>
          <p:cNvPr id="5" name="Arrow: Pentagon 4">
            <a:extLst>
              <a:ext uri="{FF2B5EF4-FFF2-40B4-BE49-F238E27FC236}">
                <a16:creationId xmlns:a16="http://schemas.microsoft.com/office/drawing/2014/main" id="{80208149-F1F7-4BAD-8C6C-0663D382840B}"/>
              </a:ext>
            </a:extLst>
          </p:cNvPr>
          <p:cNvSpPr/>
          <p:nvPr/>
        </p:nvSpPr>
        <p:spPr>
          <a:xfrm>
            <a:off x="5024907" y="2799936"/>
            <a:ext cx="2757888" cy="317500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647658B-1D47-E781-6F4F-0812BB7F0B4D}"/>
              </a:ext>
            </a:extLst>
          </p:cNvPr>
          <p:cNvSpPr/>
          <p:nvPr/>
        </p:nvSpPr>
        <p:spPr>
          <a:xfrm>
            <a:off x="6221707" y="3429000"/>
            <a:ext cx="3122175" cy="317501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3E2B1623-21F6-9BAF-25EF-BCF2091539F6}"/>
              </a:ext>
            </a:extLst>
          </p:cNvPr>
          <p:cNvSpPr/>
          <p:nvPr/>
        </p:nvSpPr>
        <p:spPr>
          <a:xfrm>
            <a:off x="5217331" y="3933351"/>
            <a:ext cx="4642104" cy="296579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72134C0A-2366-8264-9E92-7EC276EF2F5B}"/>
              </a:ext>
            </a:extLst>
          </p:cNvPr>
          <p:cNvSpPr/>
          <p:nvPr/>
        </p:nvSpPr>
        <p:spPr>
          <a:xfrm>
            <a:off x="3124509" y="4322491"/>
            <a:ext cx="3461486" cy="265883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integration needed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5732D308-D932-D0DB-CE7C-D4B87746CD19}"/>
              </a:ext>
            </a:extLst>
          </p:cNvPr>
          <p:cNvSpPr/>
          <p:nvPr/>
        </p:nvSpPr>
        <p:spPr>
          <a:xfrm>
            <a:off x="3140690" y="4809202"/>
            <a:ext cx="4642104" cy="317501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pending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68EECF9E-B104-4E7E-447F-0FEA4B79C8B4}"/>
              </a:ext>
            </a:extLst>
          </p:cNvPr>
          <p:cNvSpPr/>
          <p:nvPr/>
        </p:nvSpPr>
        <p:spPr>
          <a:xfrm>
            <a:off x="6735529" y="5312719"/>
            <a:ext cx="2753868" cy="28437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Pentagon 13">
            <a:extLst>
              <a:ext uri="{FF2B5EF4-FFF2-40B4-BE49-F238E27FC236}">
                <a16:creationId xmlns:a16="http://schemas.microsoft.com/office/drawing/2014/main" id="{7D99B4B7-912C-BF4A-C2AD-A0D66AEC605A}"/>
              </a:ext>
            </a:extLst>
          </p:cNvPr>
          <p:cNvSpPr/>
          <p:nvPr/>
        </p:nvSpPr>
        <p:spPr>
          <a:xfrm>
            <a:off x="3124509" y="5682715"/>
            <a:ext cx="3669830" cy="28437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pending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4E665567-A1DD-DCE5-8482-F9255700C33F}"/>
              </a:ext>
            </a:extLst>
          </p:cNvPr>
          <p:cNvSpPr/>
          <p:nvPr/>
        </p:nvSpPr>
        <p:spPr>
          <a:xfrm>
            <a:off x="8380071" y="6150687"/>
            <a:ext cx="3268875" cy="284378"/>
          </a:xfrm>
          <a:prstGeom prst="homePlat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3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02"/>
    </mc:Choice>
    <mc:Fallback xmlns="">
      <p:transition spd="slow" advTm="5620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7FE1B0F-CB65-F894-0683-917B90D80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3AE3F-E92F-234F-200B-52A5CCA1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5200"/>
              <a:t>Data Models</a:t>
            </a:r>
          </a:p>
        </p:txBody>
      </p:sp>
      <p:sp>
        <p:nvSpPr>
          <p:cNvPr id="34" name="Rectangle 1">
            <a:extLst>
              <a:ext uri="{FF2B5EF4-FFF2-40B4-BE49-F238E27FC236}">
                <a16:creationId xmlns:a16="http://schemas.microsoft.com/office/drawing/2014/main" id="{85360AA9-6E71-EC50-BDF2-B25FEB32E4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400" b="1" err="1"/>
              <a:t>Alert:Fire</a:t>
            </a:r>
            <a:r>
              <a:rPr lang="en-US" altLang="en-US" sz="1400" b="1"/>
              <a:t> (Event Notification):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400"/>
              <a:t>Generated by the AI pipeline upon confirmed fire detection.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400"/>
              <a:t>Includes crucial data like location, severity, and timestamp.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400"/>
              <a:t>Based on: FIWARE Alert Model.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400" b="1" err="1"/>
              <a:t>Device:Camera</a:t>
            </a:r>
            <a:r>
              <a:rPr lang="en-US" altLang="en-US" sz="1400" b="1"/>
              <a:t> &amp; AP (Infrastructure):</a:t>
            </a:r>
          </a:p>
          <a:p>
            <a:pPr marR="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1400"/>
              <a:t>Represents physical assets on campus.</a:t>
            </a:r>
          </a:p>
          <a:p>
            <a:pPr marR="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1400"/>
              <a:t>Stores static info (location, IP) and dynamic state (PTZ values, occupancy count).</a:t>
            </a:r>
          </a:p>
          <a:p>
            <a:pPr marR="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1400"/>
              <a:t>Based on: FIWARE Device Model.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400" b="1" err="1"/>
              <a:t>CrowdFlowObserved</a:t>
            </a:r>
            <a:r>
              <a:rPr lang="en-US" altLang="en-US" sz="1400" b="1"/>
              <a:t> (People Counting):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400"/>
              <a:t>Standard model for reporting crowd counts and flow direction from LoRa radar sensors.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400"/>
              <a:t>Based on: FIWARE </a:t>
            </a:r>
            <a:r>
              <a:rPr lang="en-US" altLang="en-US" sz="1400" err="1"/>
              <a:t>CrowdFlowObserved</a:t>
            </a:r>
            <a:r>
              <a:rPr lang="en-US" altLang="en-US" sz="1400"/>
              <a:t> Model.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400" b="1" err="1"/>
              <a:t>ParkingSpot</a:t>
            </a:r>
            <a:r>
              <a:rPr lang="en-US" altLang="en-US" sz="1400" b="1"/>
              <a:t> (Parking Status):</a:t>
            </a:r>
          </a:p>
          <a:p>
            <a:pPr marR="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1400"/>
              <a:t>Real-time occupancy status (free/occupied) from LoRa parking sensors.</a:t>
            </a:r>
          </a:p>
          <a:p>
            <a:pPr marR="0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en-US" altLang="en-US" sz="1400"/>
              <a:t>Based on: FIWARE </a:t>
            </a:r>
            <a:r>
              <a:rPr lang="en-US" altLang="en-US" sz="1400" err="1"/>
              <a:t>ParkingSpot</a:t>
            </a:r>
            <a:r>
              <a:rPr lang="en-US" altLang="en-US" sz="1400"/>
              <a:t> Model.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F0CFC-34E3-A38D-AAAC-7F9691DD3F64}"/>
              </a:ext>
            </a:extLst>
          </p:cNvPr>
          <p:cNvSpPr txBox="1"/>
          <p:nvPr/>
        </p:nvSpPr>
        <p:spPr>
          <a:xfrm>
            <a:off x="4426544" y="6116113"/>
            <a:ext cx="78022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2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https://fiware-datamodels.readthedocs.io/en/stable/Alert/doc/spec/index.html</a:t>
            </a:r>
            <a:endParaRPr lang="en-US" sz="1100">
              <a:solidFill>
                <a:schemeClr val="bg2">
                  <a:lumMod val="65000"/>
                </a:schemeClr>
              </a:solidFill>
            </a:endParaRPr>
          </a:p>
          <a:p>
            <a:pPr algn="r"/>
            <a:r>
              <a:rPr lang="en-US" sz="1100">
                <a:solidFill>
                  <a:schemeClr val="bg2">
                    <a:lumMod val="6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https://fiware-datamodels.readthedocs.io/en/stable/Device/DeviceModel/doc/spec/index.html#device-model</a:t>
            </a:r>
            <a:endParaRPr lang="en-US" sz="1100">
              <a:solidFill>
                <a:schemeClr val="bg2">
                  <a:lumMod val="65000"/>
                </a:schemeClr>
              </a:solidFill>
            </a:endParaRPr>
          </a:p>
          <a:p>
            <a:pPr algn="r"/>
            <a:r>
              <a:rPr lang="en-US" sz="1100">
                <a:solidFill>
                  <a:schemeClr val="bg2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https://github.com/smart-data-models/dataModel.Transportation/blob/master/CrowdFlowObserved/doc/spec.md</a:t>
            </a:r>
          </a:p>
          <a:p>
            <a:pPr algn="r"/>
            <a:r>
              <a:rPr lang="en-US" sz="1100">
                <a:solidFill>
                  <a:schemeClr val="bg2">
                    <a:lumMod val="6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https://fiware-datamodels.readthedocs.io/en/stable/Parking/ParkingSpot/doc/spec/index.html</a:t>
            </a:r>
            <a:endParaRPr lang="en-US" sz="1100">
              <a:solidFill>
                <a:schemeClr val="bg2">
                  <a:lumMod val="65000"/>
                </a:schemeClr>
              </a:solidFill>
            </a:endParaRPr>
          </a:p>
          <a:p>
            <a:endParaRPr lang="en-US" sz="1100"/>
          </a:p>
          <a:p>
            <a:endParaRPr lang="en-US" sz="1100"/>
          </a:p>
        </p:txBody>
      </p:sp>
      <p:pic>
        <p:nvPicPr>
          <p:cNvPr id="1028" name="Picture 4" descr="FIWARE - Open APIs for Open Minds">
            <a:extLst>
              <a:ext uri="{FF2B5EF4-FFF2-40B4-BE49-F238E27FC236}">
                <a16:creationId xmlns:a16="http://schemas.microsoft.com/office/drawing/2014/main" id="{D0E28F50-0E9E-7F32-AF45-DA9534360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473" y="231606"/>
            <a:ext cx="2890416" cy="238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153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85D92-0E5B-AD0E-A21D-7E7F9191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</p:spPr>
        <p:txBody>
          <a:bodyPr anchor="ctr">
            <a:normAutofit/>
          </a:bodyPr>
          <a:lstStyle/>
          <a:p>
            <a:r>
              <a:rPr lang="en-US"/>
              <a:t>AI Pipeline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A3ACF296-12D7-86A8-6FF7-DCD151AEA9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814906"/>
              </p:ext>
            </p:extLst>
          </p:nvPr>
        </p:nvGraphicFramePr>
        <p:xfrm>
          <a:off x="274320" y="1650222"/>
          <a:ext cx="11155680" cy="45849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2056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148B46A-4B62-A423-A8E6-5E772C17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2F060-146C-DF94-C72F-E90764956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/>
              <a:t>Detect fire (YOLOv8)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9EB0153-5C36-6DEC-8319-3BCD41819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endParaRPr lang="en-US" sz="1800"/>
          </a:p>
          <a:p>
            <a:r>
              <a:rPr lang="en-US" sz="1800"/>
              <a:t>Identify potential fire regions (bounding boxes) in frame</a:t>
            </a:r>
          </a:p>
          <a:p>
            <a:endParaRPr lang="en-US" sz="1800"/>
          </a:p>
          <a:p>
            <a:r>
              <a:rPr lang="en-US" sz="1800"/>
              <a:t>Utilizes pre-trained weights specifically for fire and smoke detection</a:t>
            </a:r>
          </a:p>
        </p:txBody>
      </p:sp>
      <p:pic>
        <p:nvPicPr>
          <p:cNvPr id="13" name="Content Placeholder 12" descr="A collage of a fire and smoke&#10;&#10;AI-generated content may be incorrect.">
            <a:extLst>
              <a:ext uri="{FF2B5EF4-FFF2-40B4-BE49-F238E27FC236}">
                <a16:creationId xmlns:a16="http://schemas.microsoft.com/office/drawing/2014/main" id="{A6149FC8-BB14-D1A1-B214-1346E1A50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 r="-662" b="-1"/>
          <a:stretch>
            <a:fillRect/>
          </a:stretch>
        </p:blipFill>
        <p:spPr>
          <a:xfrm>
            <a:off x="6096000" y="775644"/>
            <a:ext cx="5997604" cy="2219959"/>
          </a:xfrm>
          <a:prstGeom prst="rect">
            <a:avLst/>
          </a:prstGeom>
        </p:spPr>
      </p:pic>
      <p:pic>
        <p:nvPicPr>
          <p:cNvPr id="15" name="Picture 14" descr="A collage of a building with a fire and smoke&#10;&#10;AI-generated content may be incorrect.">
            <a:extLst>
              <a:ext uri="{FF2B5EF4-FFF2-40B4-BE49-F238E27FC236}">
                <a16:creationId xmlns:a16="http://schemas.microsoft.com/office/drawing/2014/main" id="{8761C90A-7B2F-1C94-258B-1DD53870F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" t="-6" r="2483" b="7"/>
          <a:stretch>
            <a:fillRect/>
          </a:stretch>
        </p:blipFill>
        <p:spPr>
          <a:xfrm>
            <a:off x="6019800" y="4175698"/>
            <a:ext cx="6121390" cy="1784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8A9819-FC4E-96E5-CEF7-CF9A48FE88C1}"/>
              </a:ext>
            </a:extLst>
          </p:cNvPr>
          <p:cNvSpPr txBox="1"/>
          <p:nvPr/>
        </p:nvSpPr>
        <p:spPr>
          <a:xfrm>
            <a:off x="9149080" y="6447521"/>
            <a:ext cx="2992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>
                <a:solidFill>
                  <a:schemeClr val="bg2">
                    <a:lumMod val="65000"/>
                  </a:schemeClr>
                </a:solidFill>
              </a:rPr>
              <a:t>https://github.com/salim4n/Fire_Detection</a:t>
            </a:r>
          </a:p>
        </p:txBody>
      </p:sp>
    </p:spTree>
    <p:extLst>
      <p:ext uri="{BB962C8B-B14F-4D97-AF65-F5344CB8AC3E}">
        <p14:creationId xmlns:p14="http://schemas.microsoft.com/office/powerpoint/2010/main" val="307501402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953fe0-d105-445b-8a5e-6cbe4cfa3a0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0C10479FA7181F45BE703FF94DB606E0" ma:contentTypeVersion="11" ma:contentTypeDescription="Δημιουργία νέου εγγράφου" ma:contentTypeScope="" ma:versionID="d2509a83288b5ec1bd88356b74d06dd9">
  <xsd:schema xmlns:xsd="http://www.w3.org/2001/XMLSchema" xmlns:xs="http://www.w3.org/2001/XMLSchema" xmlns:p="http://schemas.microsoft.com/office/2006/metadata/properties" xmlns:ns3="2a953fe0-d105-445b-8a5e-6cbe4cfa3a0a" xmlns:ns4="f5fff827-d3ed-44b2-b9e0-324a4ecd8c1d" targetNamespace="http://schemas.microsoft.com/office/2006/metadata/properties" ma:root="true" ma:fieldsID="bccdb0a0c8a0257c3f99b9a81d94a387" ns3:_="" ns4:_="">
    <xsd:import namespace="2a953fe0-d105-445b-8a5e-6cbe4cfa3a0a"/>
    <xsd:import namespace="f5fff827-d3ed-44b2-b9e0-324a4ecd8c1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_activity" minOccurs="0"/>
                <xsd:element ref="ns3:MediaServiceSearchPropertie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953fe0-d105-445b-8a5e-6cbe4cfa3a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fff827-d3ed-44b2-b9e0-324a4ecd8c1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Κοινή χρήση κατακερματισμού υπόδειξης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F8B2B-E911-4A62-8C5A-C445C17D62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6A4086-6895-4FE8-9A4B-59FD05C1D7E2}">
  <ds:schemaRefs>
    <ds:schemaRef ds:uri="http://schemas.openxmlformats.org/package/2006/metadata/core-properties"/>
    <ds:schemaRef ds:uri="http://schemas.microsoft.com/office/2006/documentManagement/types"/>
    <ds:schemaRef ds:uri="2a953fe0-d105-445b-8a5e-6cbe4cfa3a0a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www.w3.org/XML/1998/namespace"/>
    <ds:schemaRef ds:uri="f5fff827-d3ed-44b2-b9e0-324a4ecd8c1d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71A896C-8D7C-43C8-912A-A40E1DD8BFD7}">
  <ds:schemaRefs>
    <ds:schemaRef ds:uri="2a953fe0-d105-445b-8a5e-6cbe4cfa3a0a"/>
    <ds:schemaRef ds:uri="f5fff827-d3ed-44b2-b9e0-324a4ecd8c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1410</Words>
  <Application>Microsoft Office PowerPoint</Application>
  <PresentationFormat>Widescreen</PresentationFormat>
  <Paragraphs>194</Paragraphs>
  <Slides>15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Avenir Next LT Pro</vt:lpstr>
      <vt:lpstr>Calibri</vt:lpstr>
      <vt:lpstr>AccentBoxVTI</vt:lpstr>
      <vt:lpstr>Fire Detection and Evacuation System for Campuses </vt:lpstr>
      <vt:lpstr>Smart System Features</vt:lpstr>
      <vt:lpstr>System Architecture</vt:lpstr>
      <vt:lpstr>Administrator Functionalities</vt:lpstr>
      <vt:lpstr>User Functionalities</vt:lpstr>
      <vt:lpstr>Implementation timeline</vt:lpstr>
      <vt:lpstr>Data Models</vt:lpstr>
      <vt:lpstr>AI Pipeline</vt:lpstr>
      <vt:lpstr>Detect fire (YOLOv8)</vt:lpstr>
      <vt:lpstr>Verification (FFireNet)</vt:lpstr>
      <vt:lpstr>Depth Estimation (MiDaS )</vt:lpstr>
      <vt:lpstr>Alpha version</vt:lpstr>
      <vt:lpstr>PowerPoint Presentation</vt:lpstr>
      <vt:lpstr>Alpha version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ΞΑΓΟΡΑΡΑΚΗΣ ΓΕΩΡΓΙΟΣ</dc:creator>
  <cp:lastModifiedBy>ΡΟΥΣΚΑ ΝΑΤΑΛΙΑ</cp:lastModifiedBy>
  <cp:revision>2</cp:revision>
  <dcterms:created xsi:type="dcterms:W3CDTF">2025-11-20T09:26:19Z</dcterms:created>
  <dcterms:modified xsi:type="dcterms:W3CDTF">2026-02-13T19:51:29Z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0x0101000C10479FA7181F45BE703FF94DB606E0</vt:lpwstr>
  </property>
</Properties>
</file>